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45" r:id="rId2"/>
    <p:sldId id="260" r:id="rId3"/>
    <p:sldId id="320" r:id="rId4"/>
    <p:sldId id="344" r:id="rId5"/>
    <p:sldId id="342" r:id="rId6"/>
    <p:sldId id="346" r:id="rId7"/>
    <p:sldId id="341" r:id="rId8"/>
    <p:sldId id="347" r:id="rId9"/>
    <p:sldId id="340" r:id="rId10"/>
    <p:sldId id="335" r:id="rId11"/>
    <p:sldId id="351" r:id="rId12"/>
    <p:sldId id="349" r:id="rId1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4046B25-1CD6-4BDF-92BA-5F34AA971286}">
          <p14:sldIdLst>
            <p14:sldId id="345"/>
            <p14:sldId id="260"/>
            <p14:sldId id="320"/>
            <p14:sldId id="344"/>
            <p14:sldId id="342"/>
            <p14:sldId id="346"/>
            <p14:sldId id="341"/>
            <p14:sldId id="347"/>
            <p14:sldId id="340"/>
            <p14:sldId id="335"/>
            <p14:sldId id="351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1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C2A53-E32C-4C5E-ADA7-D79FB0BA762E}" type="datetimeFigureOut">
              <a:rPr lang="id-ID" smtClean="0"/>
              <a:t>01/11/2024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80536-9986-4883-89D2-475E07E85C6D}" type="slidenum">
              <a:rPr lang="id-ID" smtClean="0"/>
              <a:t>‹Nº›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58122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70ACA-6663-46EC-B8D9-3B809DFCA7CE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4E5E3-5945-42E1-95B7-2F0223F6C28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7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3933C4-7ABC-44A7-8649-D87A89DB0F5C}" type="datetimeFigureOut">
              <a:rPr lang="id-ID" smtClean="0"/>
              <a:t>01/11/2024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A7C5E-6161-46A3-81EF-3D88EA024A6C}" type="slidenum">
              <a:rPr lang="id-ID" smtClean="0"/>
              <a:t>‹Nº›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5282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0" y="2286000"/>
            <a:ext cx="6099048" cy="2286000"/>
          </a:xfrm>
          <a:prstGeom prst="rect">
            <a:avLst/>
          </a:prstGeom>
        </p:spPr>
      </p:sp>
      <p:sp>
        <p:nvSpPr>
          <p:cNvPr id="4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6092952" y="0"/>
            <a:ext cx="6099048" cy="2286000"/>
          </a:xfrm>
          <a:prstGeom prst="rect">
            <a:avLst/>
          </a:prstGeom>
        </p:spPr>
      </p:sp>
      <p:sp>
        <p:nvSpPr>
          <p:cNvPr id="5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6092952" y="4572000"/>
            <a:ext cx="6099048" cy="2286000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625028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4072128" y="0"/>
            <a:ext cx="4059936" cy="3429000"/>
          </a:xfrm>
          <a:prstGeom prst="rect">
            <a:avLst/>
          </a:prstGeom>
        </p:spPr>
      </p:sp>
      <p:sp>
        <p:nvSpPr>
          <p:cNvPr id="4" name="Picture Placeholder 18"/>
          <p:cNvSpPr>
            <a:spLocks noGrp="1"/>
          </p:cNvSpPr>
          <p:nvPr>
            <p:ph type="pic" sz="quarter" idx="19"/>
          </p:nvPr>
        </p:nvSpPr>
        <p:spPr>
          <a:xfrm>
            <a:off x="0" y="3429000"/>
            <a:ext cx="4059936" cy="3429000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4179903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352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3467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4845956" y="2197100"/>
            <a:ext cx="2362200" cy="2311400"/>
          </a:xfrm>
          <a:prstGeom prst="ellipse">
            <a:avLst/>
          </a:prstGeom>
        </p:spPr>
      </p:sp>
      <p:sp>
        <p:nvSpPr>
          <p:cNvPr id="4" name="Picture Placeholder 26"/>
          <p:cNvSpPr>
            <a:spLocks noGrp="1"/>
          </p:cNvSpPr>
          <p:nvPr>
            <p:ph type="pic" sz="quarter" idx="12"/>
          </p:nvPr>
        </p:nvSpPr>
        <p:spPr>
          <a:xfrm>
            <a:off x="7957456" y="2197100"/>
            <a:ext cx="2362200" cy="2311400"/>
          </a:xfrm>
          <a:prstGeom prst="ellipse">
            <a:avLst/>
          </a:prstGeom>
        </p:spPr>
      </p:sp>
      <p:sp>
        <p:nvSpPr>
          <p:cNvPr id="5" name="Picture Placeholder 27"/>
          <p:cNvSpPr>
            <a:spLocks noGrp="1"/>
          </p:cNvSpPr>
          <p:nvPr>
            <p:ph type="pic" sz="quarter" idx="10"/>
          </p:nvPr>
        </p:nvSpPr>
        <p:spPr>
          <a:xfrm>
            <a:off x="1734456" y="2197100"/>
            <a:ext cx="2362200" cy="231140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851956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F2FD69D3-CEFF-4C56-82F6-84EE2B55176A}"/>
              </a:ext>
            </a:extLst>
          </p:cNvPr>
          <p:cNvSpPr/>
          <p:nvPr userDrawn="1"/>
        </p:nvSpPr>
        <p:spPr>
          <a:xfrm>
            <a:off x="828261" y="-1669774"/>
            <a:ext cx="5267739" cy="526773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812234" y="993913"/>
            <a:ext cx="3299792" cy="5864087"/>
          </a:xfrm>
          <a:custGeom>
            <a:avLst/>
            <a:gdLst>
              <a:gd name="connsiteX0" fmla="*/ 0 w 3299792"/>
              <a:gd name="connsiteY0" fmla="*/ 0 h 5864087"/>
              <a:gd name="connsiteX1" fmla="*/ 3299792 w 3299792"/>
              <a:gd name="connsiteY1" fmla="*/ 0 h 5864087"/>
              <a:gd name="connsiteX2" fmla="*/ 3299792 w 3299792"/>
              <a:gd name="connsiteY2" fmla="*/ 5864087 h 5864087"/>
              <a:gd name="connsiteX3" fmla="*/ 0 w 3299792"/>
              <a:gd name="connsiteY3" fmla="*/ 5864087 h 5864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9792" h="5864087">
                <a:moveTo>
                  <a:pt x="0" y="0"/>
                </a:moveTo>
                <a:lnTo>
                  <a:pt x="3299792" y="0"/>
                </a:lnTo>
                <a:lnTo>
                  <a:pt x="3299792" y="5864087"/>
                </a:lnTo>
                <a:lnTo>
                  <a:pt x="0" y="5864087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2828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" y="1"/>
            <a:ext cx="5630091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50" y="1702505"/>
            <a:ext cx="7124700" cy="3986090"/>
          </a:xfrm>
          <a:prstGeom prst="rect">
            <a:avLst/>
          </a:prstGeom>
        </p:spPr>
      </p:pic>
      <p:sp>
        <p:nvSpPr>
          <p:cNvPr id="4" name="Picture Placeholder 28"/>
          <p:cNvSpPr>
            <a:spLocks noGrp="1"/>
          </p:cNvSpPr>
          <p:nvPr>
            <p:ph type="pic" sz="quarter" idx="10"/>
          </p:nvPr>
        </p:nvSpPr>
        <p:spPr>
          <a:xfrm>
            <a:off x="3891199" y="1895887"/>
            <a:ext cx="4468898" cy="2793532"/>
          </a:xfrm>
          <a:custGeom>
            <a:avLst/>
            <a:gdLst>
              <a:gd name="connsiteX0" fmla="*/ 0 w 4468898"/>
              <a:gd name="connsiteY0" fmla="*/ 0 h 2793532"/>
              <a:gd name="connsiteX1" fmla="*/ 4468898 w 4468898"/>
              <a:gd name="connsiteY1" fmla="*/ 0 h 2793532"/>
              <a:gd name="connsiteX2" fmla="*/ 4468898 w 4468898"/>
              <a:gd name="connsiteY2" fmla="*/ 2793532 h 2793532"/>
              <a:gd name="connsiteX3" fmla="*/ 0 w 4468898"/>
              <a:gd name="connsiteY3" fmla="*/ 2793532 h 279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8898" h="2793532">
                <a:moveTo>
                  <a:pt x="0" y="0"/>
                </a:moveTo>
                <a:lnTo>
                  <a:pt x="4468898" y="0"/>
                </a:lnTo>
                <a:lnTo>
                  <a:pt x="4468898" y="2793532"/>
                </a:lnTo>
                <a:lnTo>
                  <a:pt x="0" y="279353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827349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7920506" y="1"/>
            <a:ext cx="4271493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00000">
            <a:off x="6787492" y="236578"/>
            <a:ext cx="3864185" cy="6733270"/>
          </a:xfrm>
          <a:prstGeom prst="rect">
            <a:avLst/>
          </a:prstGeom>
        </p:spPr>
      </p:pic>
      <p:sp>
        <p:nvSpPr>
          <p:cNvPr id="4" name="Picture Placeholder 66"/>
          <p:cNvSpPr>
            <a:spLocks noGrp="1"/>
          </p:cNvSpPr>
          <p:nvPr>
            <p:ph type="pic" sz="quarter" idx="10"/>
          </p:nvPr>
        </p:nvSpPr>
        <p:spPr>
          <a:xfrm rot="1800000">
            <a:off x="7479145" y="1430586"/>
            <a:ext cx="2465589" cy="4375944"/>
          </a:xfrm>
          <a:custGeom>
            <a:avLst/>
            <a:gdLst>
              <a:gd name="connsiteX0" fmla="*/ 1998 w 2465589"/>
              <a:gd name="connsiteY0" fmla="*/ 0 h 4375944"/>
              <a:gd name="connsiteX1" fmla="*/ 2465589 w 2465589"/>
              <a:gd name="connsiteY1" fmla="*/ 5798 h 4375944"/>
              <a:gd name="connsiteX2" fmla="*/ 2462665 w 2465589"/>
              <a:gd name="connsiteY2" fmla="*/ 4370638 h 4375944"/>
              <a:gd name="connsiteX3" fmla="*/ 1073 w 2465589"/>
              <a:gd name="connsiteY3" fmla="*/ 4375944 h 4375944"/>
              <a:gd name="connsiteX4" fmla="*/ 1998 w 2465589"/>
              <a:gd name="connsiteY4" fmla="*/ 0 h 4375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5589" h="4375944">
                <a:moveTo>
                  <a:pt x="1998" y="0"/>
                </a:moveTo>
                <a:lnTo>
                  <a:pt x="2465589" y="5798"/>
                </a:lnTo>
                <a:lnTo>
                  <a:pt x="2462665" y="4370638"/>
                </a:lnTo>
                <a:lnTo>
                  <a:pt x="1073" y="4375944"/>
                </a:lnTo>
                <a:cubicBezTo>
                  <a:pt x="-2978" y="2920001"/>
                  <a:pt x="6050" y="1455941"/>
                  <a:pt x="199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390561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2D81-37CF-4BF5-9277-EF0F0CD4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9120"/>
            <a:ext cx="10515600" cy="1111568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494DBE7-1E91-49C0-9B69-16CD85103F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95763"/>
            <a:ext cx="10515600" cy="366713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en-ID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C60043-7320-433B-B7A0-AA520C968C29}"/>
              </a:ext>
            </a:extLst>
          </p:cNvPr>
          <p:cNvGrpSpPr/>
          <p:nvPr userDrawn="1"/>
        </p:nvGrpSpPr>
        <p:grpSpPr>
          <a:xfrm>
            <a:off x="5628000" y="1599248"/>
            <a:ext cx="936000" cy="72000"/>
            <a:chOff x="4958080" y="2143760"/>
            <a:chExt cx="731520" cy="914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01F57C-16F1-4150-82FE-B3327A5ACABA}"/>
                </a:ext>
              </a:extLst>
            </p:cNvPr>
            <p:cNvSpPr/>
            <p:nvPr userDrawn="1"/>
          </p:nvSpPr>
          <p:spPr>
            <a:xfrm>
              <a:off x="4958080" y="2143760"/>
              <a:ext cx="36576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EFE1F8-7978-463E-A0D7-7B48513D224A}"/>
                </a:ext>
              </a:extLst>
            </p:cNvPr>
            <p:cNvSpPr/>
            <p:nvPr userDrawn="1"/>
          </p:nvSpPr>
          <p:spPr>
            <a:xfrm>
              <a:off x="5323840" y="2143760"/>
              <a:ext cx="365760" cy="914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10717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011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801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772732" y="528033"/>
            <a:ext cx="4533364" cy="5782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64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FD5EB-9141-410C-A389-81C70D2F68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7425" y="768578"/>
            <a:ext cx="4092575" cy="5327650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603316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B4748E-783B-45F5-A2EF-BBFBEC8EDF74}"/>
              </a:ext>
            </a:extLst>
          </p:cNvPr>
          <p:cNvSpPr/>
          <p:nvPr userDrawn="1"/>
        </p:nvSpPr>
        <p:spPr>
          <a:xfrm>
            <a:off x="1588" y="1693265"/>
            <a:ext cx="12203786" cy="4433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endParaRPr lang="en-US" sz="9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AB4748E-783B-45F5-A2EF-BBFBEC8EDF74}"/>
              </a:ext>
            </a:extLst>
          </p:cNvPr>
          <p:cNvSpPr/>
          <p:nvPr userDrawn="1"/>
        </p:nvSpPr>
        <p:spPr>
          <a:xfrm>
            <a:off x="669702" y="1021418"/>
            <a:ext cx="4792008" cy="486422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749300" dist="50800" dir="5400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6" rIns="121893" bIns="60946" rtlCol="0" anchor="ctr"/>
          <a:lstStyle/>
          <a:p>
            <a:pPr algn="ctr"/>
            <a:endParaRPr lang="en-US" sz="9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E98919-6667-474A-82F5-C859D70ECF4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2491" y="1146221"/>
            <a:ext cx="4557549" cy="458869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425485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-10810"/>
            <a:ext cx="4591049" cy="6868810"/>
          </a:xfrm>
          <a:custGeom>
            <a:avLst/>
            <a:gdLst>
              <a:gd name="connsiteX0" fmla="*/ 0 w 4591049"/>
              <a:gd name="connsiteY0" fmla="*/ 2285171 h 6868810"/>
              <a:gd name="connsiteX1" fmla="*/ 884902 w 4591049"/>
              <a:gd name="connsiteY1" fmla="*/ 3072169 h 6868810"/>
              <a:gd name="connsiteX2" fmla="*/ 884902 w 4591049"/>
              <a:gd name="connsiteY2" fmla="*/ 4082077 h 6868810"/>
              <a:gd name="connsiteX3" fmla="*/ 0 w 4591049"/>
              <a:gd name="connsiteY3" fmla="*/ 4869076 h 6868810"/>
              <a:gd name="connsiteX4" fmla="*/ 0 w 4591049"/>
              <a:gd name="connsiteY4" fmla="*/ 0 h 6868810"/>
              <a:gd name="connsiteX5" fmla="*/ 1136489 w 4591049"/>
              <a:gd name="connsiteY5" fmla="*/ 0 h 6868810"/>
              <a:gd name="connsiteX6" fmla="*/ 4204871 w 4591049"/>
              <a:gd name="connsiteY6" fmla="*/ 2728904 h 6868810"/>
              <a:gd name="connsiteX7" fmla="*/ 4204871 w 4591049"/>
              <a:gd name="connsiteY7" fmla="*/ 4387242 h 6868810"/>
              <a:gd name="connsiteX8" fmla="*/ 1414595 w 4591049"/>
              <a:gd name="connsiteY8" fmla="*/ 6868810 h 6868810"/>
              <a:gd name="connsiteX9" fmla="*/ 0 w 4591049"/>
              <a:gd name="connsiteY9" fmla="*/ 6868810 h 6868810"/>
              <a:gd name="connsiteX10" fmla="*/ 0 w 4591049"/>
              <a:gd name="connsiteY10" fmla="*/ 5419570 h 6868810"/>
              <a:gd name="connsiteX11" fmla="*/ 1668112 w 4591049"/>
              <a:gd name="connsiteY11" fmla="*/ 3936013 h 6868810"/>
              <a:gd name="connsiteX12" fmla="*/ 1668112 w 4591049"/>
              <a:gd name="connsiteY12" fmla="*/ 3180136 h 6868810"/>
              <a:gd name="connsiteX13" fmla="*/ 0 w 4591049"/>
              <a:gd name="connsiteY13" fmla="*/ 1696579 h 686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91049" h="6868810">
                <a:moveTo>
                  <a:pt x="0" y="2285171"/>
                </a:moveTo>
                <a:lnTo>
                  <a:pt x="884902" y="3072169"/>
                </a:lnTo>
                <a:cubicBezTo>
                  <a:pt x="1198473" y="3351048"/>
                  <a:pt x="1198473" y="3803200"/>
                  <a:pt x="884902" y="4082077"/>
                </a:cubicBezTo>
                <a:lnTo>
                  <a:pt x="0" y="4869076"/>
                </a:lnTo>
                <a:close/>
                <a:moveTo>
                  <a:pt x="0" y="0"/>
                </a:moveTo>
                <a:lnTo>
                  <a:pt x="1136489" y="0"/>
                </a:lnTo>
                <a:lnTo>
                  <a:pt x="4204871" y="2728904"/>
                </a:lnTo>
                <a:cubicBezTo>
                  <a:pt x="4719776" y="3186842"/>
                  <a:pt x="4719776" y="3929306"/>
                  <a:pt x="4204871" y="4387242"/>
                </a:cubicBezTo>
                <a:lnTo>
                  <a:pt x="1414595" y="6868810"/>
                </a:lnTo>
                <a:lnTo>
                  <a:pt x="0" y="6868810"/>
                </a:lnTo>
                <a:lnTo>
                  <a:pt x="0" y="5419570"/>
                </a:lnTo>
                <a:lnTo>
                  <a:pt x="1668112" y="3936013"/>
                </a:lnTo>
                <a:cubicBezTo>
                  <a:pt x="1902808" y="3727283"/>
                  <a:pt x="1902808" y="3388866"/>
                  <a:pt x="1668112" y="3180136"/>
                </a:cubicBezTo>
                <a:lnTo>
                  <a:pt x="0" y="1696579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903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9"/>
          <p:cNvSpPr>
            <a:spLocks noGrp="1"/>
          </p:cNvSpPr>
          <p:nvPr>
            <p:ph type="pic" sz="quarter" idx="10"/>
          </p:nvPr>
        </p:nvSpPr>
        <p:spPr>
          <a:xfrm>
            <a:off x="7658101" y="-1"/>
            <a:ext cx="4533899" cy="6868810"/>
          </a:xfrm>
          <a:custGeom>
            <a:avLst/>
            <a:gdLst>
              <a:gd name="connsiteX0" fmla="*/ 4405464 w 4405464"/>
              <a:gd name="connsiteY0" fmla="*/ 2285171 h 6868810"/>
              <a:gd name="connsiteX1" fmla="*/ 4405464 w 4405464"/>
              <a:gd name="connsiteY1" fmla="*/ 4869076 h 6868810"/>
              <a:gd name="connsiteX2" fmla="*/ 3556333 w 4405464"/>
              <a:gd name="connsiteY2" fmla="*/ 4082077 h 6868810"/>
              <a:gd name="connsiteX3" fmla="*/ 3556333 w 4405464"/>
              <a:gd name="connsiteY3" fmla="*/ 3072169 h 6868810"/>
              <a:gd name="connsiteX4" fmla="*/ 3314916 w 4405464"/>
              <a:gd name="connsiteY4" fmla="*/ 0 h 6868810"/>
              <a:gd name="connsiteX5" fmla="*/ 4405464 w 4405464"/>
              <a:gd name="connsiteY5" fmla="*/ 0 h 6868810"/>
              <a:gd name="connsiteX6" fmla="*/ 4405464 w 4405464"/>
              <a:gd name="connsiteY6" fmla="*/ 1696579 h 6868810"/>
              <a:gd name="connsiteX7" fmla="*/ 2804783 w 4405464"/>
              <a:gd name="connsiteY7" fmla="*/ 3180136 h 6868810"/>
              <a:gd name="connsiteX8" fmla="*/ 2804783 w 4405464"/>
              <a:gd name="connsiteY8" fmla="*/ 3936013 h 6868810"/>
              <a:gd name="connsiteX9" fmla="*/ 4405464 w 4405464"/>
              <a:gd name="connsiteY9" fmla="*/ 5419570 h 6868810"/>
              <a:gd name="connsiteX10" fmla="*/ 4405464 w 4405464"/>
              <a:gd name="connsiteY10" fmla="*/ 6868810 h 6868810"/>
              <a:gd name="connsiteX11" fmla="*/ 3048052 w 4405464"/>
              <a:gd name="connsiteY11" fmla="*/ 6868810 h 6868810"/>
              <a:gd name="connsiteX12" fmla="*/ 370569 w 4405464"/>
              <a:gd name="connsiteY12" fmla="*/ 4387242 h 6868810"/>
              <a:gd name="connsiteX13" fmla="*/ 370569 w 4405464"/>
              <a:gd name="connsiteY13" fmla="*/ 2728904 h 686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05464" h="6868810">
                <a:moveTo>
                  <a:pt x="4405464" y="2285171"/>
                </a:moveTo>
                <a:lnTo>
                  <a:pt x="4405464" y="4869076"/>
                </a:lnTo>
                <a:lnTo>
                  <a:pt x="3556333" y="4082077"/>
                </a:lnTo>
                <a:cubicBezTo>
                  <a:pt x="3255438" y="3803200"/>
                  <a:pt x="3255438" y="3351048"/>
                  <a:pt x="3556333" y="3072169"/>
                </a:cubicBezTo>
                <a:close/>
                <a:moveTo>
                  <a:pt x="3314916" y="0"/>
                </a:moveTo>
                <a:lnTo>
                  <a:pt x="4405464" y="0"/>
                </a:lnTo>
                <a:lnTo>
                  <a:pt x="4405464" y="1696579"/>
                </a:lnTo>
                <a:lnTo>
                  <a:pt x="2804783" y="3180136"/>
                </a:lnTo>
                <a:cubicBezTo>
                  <a:pt x="2579574" y="3388866"/>
                  <a:pt x="2579574" y="3727283"/>
                  <a:pt x="2804783" y="3936013"/>
                </a:cubicBezTo>
                <a:lnTo>
                  <a:pt x="4405464" y="5419570"/>
                </a:lnTo>
                <a:lnTo>
                  <a:pt x="4405464" y="6868810"/>
                </a:lnTo>
                <a:lnTo>
                  <a:pt x="3048052" y="6868810"/>
                </a:lnTo>
                <a:lnTo>
                  <a:pt x="370569" y="4387242"/>
                </a:lnTo>
                <a:cubicBezTo>
                  <a:pt x="-123522" y="3929306"/>
                  <a:pt x="-123522" y="3186842"/>
                  <a:pt x="370569" y="2728904"/>
                </a:cubicBez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274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1262743" y="1074056"/>
            <a:ext cx="3788229" cy="4804229"/>
          </a:xfrm>
          <a:prstGeom prst="rect">
            <a:avLst/>
          </a:prstGeom>
          <a:noFill/>
        </p:spPr>
      </p:sp>
    </p:spTree>
    <p:extLst>
      <p:ext uri="{BB962C8B-B14F-4D97-AF65-F5344CB8AC3E}">
        <p14:creationId xmlns:p14="http://schemas.microsoft.com/office/powerpoint/2010/main" val="188061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459680" y="0"/>
            <a:ext cx="573232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4895385" y="869795"/>
            <a:ext cx="6335752" cy="5118410"/>
          </a:xfrm>
          <a:custGeom>
            <a:avLst/>
            <a:gdLst>
              <a:gd name="connsiteX0" fmla="*/ 0 w 6335752"/>
              <a:gd name="connsiteY0" fmla="*/ 0 h 5118410"/>
              <a:gd name="connsiteX1" fmla="*/ 6335752 w 6335752"/>
              <a:gd name="connsiteY1" fmla="*/ 0 h 5118410"/>
              <a:gd name="connsiteX2" fmla="*/ 6335752 w 6335752"/>
              <a:gd name="connsiteY2" fmla="*/ 5118410 h 5118410"/>
              <a:gd name="connsiteX3" fmla="*/ 0 w 6335752"/>
              <a:gd name="connsiteY3" fmla="*/ 5118410 h 511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5752" h="5118410">
                <a:moveTo>
                  <a:pt x="0" y="0"/>
                </a:moveTo>
                <a:lnTo>
                  <a:pt x="6335752" y="0"/>
                </a:lnTo>
                <a:lnTo>
                  <a:pt x="6335752" y="5118410"/>
                </a:lnTo>
                <a:lnTo>
                  <a:pt x="0" y="5118410"/>
                </a:lnTo>
                <a:close/>
              </a:path>
            </a:pathLst>
          </a:custGeom>
          <a:noFill/>
        </p:spPr>
      </p:sp>
    </p:spTree>
    <p:extLst>
      <p:ext uri="{BB962C8B-B14F-4D97-AF65-F5344CB8AC3E}">
        <p14:creationId xmlns:p14="http://schemas.microsoft.com/office/powerpoint/2010/main" val="429316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3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6" r:id="rId4"/>
    <p:sldLayoutId id="2147483667" r:id="rId5"/>
    <p:sldLayoutId id="2147483668" r:id="rId6"/>
    <p:sldLayoutId id="2147483669" r:id="rId7"/>
    <p:sldLayoutId id="2147483672" r:id="rId8"/>
    <p:sldLayoutId id="2147483673" r:id="rId9"/>
    <p:sldLayoutId id="2147483670" r:id="rId10"/>
    <p:sldLayoutId id="2147483671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044AE-DDFA-5AB2-1FC5-AAF0550C7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E928EE92-2A6D-0018-B68F-96CD7A6F84F3}"/>
              </a:ext>
            </a:extLst>
          </p:cNvPr>
          <p:cNvSpPr/>
          <p:nvPr/>
        </p:nvSpPr>
        <p:spPr>
          <a:xfrm>
            <a:off x="0" y="2496688"/>
            <a:ext cx="12192000" cy="289979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193D15-6538-5F69-5842-7EDC073B7455}"/>
              </a:ext>
            </a:extLst>
          </p:cNvPr>
          <p:cNvSpPr txBox="1"/>
          <p:nvPr/>
        </p:nvSpPr>
        <p:spPr>
          <a:xfrm>
            <a:off x="673896" y="3008548"/>
            <a:ext cx="7582792" cy="1517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400"/>
              </a:spcAft>
            </a:pPr>
            <a:r>
              <a:rPr lang="es-ES_tradnl" sz="3600" b="1" kern="100" dirty="0">
                <a:solidFill>
                  <a:schemeClr val="bg1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Resiliencia y</a:t>
            </a:r>
          </a:p>
          <a:p>
            <a:pPr>
              <a:spcBef>
                <a:spcPts val="1800"/>
              </a:spcBef>
              <a:spcAft>
                <a:spcPts val="400"/>
              </a:spcAft>
            </a:pPr>
            <a:r>
              <a:rPr lang="es-ES_tradnl" sz="3600" b="1" kern="100" dirty="0">
                <a:solidFill>
                  <a:schemeClr val="bg1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crecimiento ilimitado</a:t>
            </a:r>
            <a:endParaRPr lang="es-CR" sz="3600" b="1" kern="100" dirty="0">
              <a:solidFill>
                <a:schemeClr val="bg1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0120A3-ACF7-7D57-B5B6-7474F66502C0}"/>
              </a:ext>
            </a:extLst>
          </p:cNvPr>
          <p:cNvSpPr/>
          <p:nvPr/>
        </p:nvSpPr>
        <p:spPr>
          <a:xfrm>
            <a:off x="0" y="6561207"/>
            <a:ext cx="12192000" cy="2967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EAFBD0DF-62D0-62CA-8547-9D32976335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90" y="772406"/>
            <a:ext cx="3372059" cy="633845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FA13DF9B-0154-2447-0566-4B0335B17FE9}"/>
              </a:ext>
            </a:extLst>
          </p:cNvPr>
          <p:cNvSpPr/>
          <p:nvPr/>
        </p:nvSpPr>
        <p:spPr>
          <a:xfrm>
            <a:off x="6167887" y="1478256"/>
            <a:ext cx="4759381" cy="4759381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3" name="Imagen 12" descr="Imagen que contiene edificio, reloj, frente, pequeño&#10;&#10;Descripción generada automáticamente">
            <a:extLst>
              <a:ext uri="{FF2B5EF4-FFF2-40B4-BE49-F238E27FC236}">
                <a16:creationId xmlns:a16="http://schemas.microsoft.com/office/drawing/2014/main" id="{81A4E022-EF09-C1DB-2ED8-6AC3D2D20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780" y="1708269"/>
            <a:ext cx="4306008" cy="42676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684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639006" y="6096228"/>
            <a:ext cx="552994" cy="7617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Oval 4"/>
          <p:cNvSpPr>
            <a:spLocks/>
          </p:cNvSpPr>
          <p:nvPr/>
        </p:nvSpPr>
        <p:spPr bwMode="auto">
          <a:xfrm>
            <a:off x="2441195" y="1250891"/>
            <a:ext cx="2553494" cy="2551907"/>
          </a:xfrm>
          <a:prstGeom prst="ellipse">
            <a:avLst/>
          </a:prstGeom>
          <a:solidFill>
            <a:srgbClr val="002060">
              <a:alpha val="59999"/>
            </a:srgbClr>
          </a:solidFill>
          <a:ln w="25400">
            <a:solidFill>
              <a:schemeClr val="bg1">
                <a:alpha val="59999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7" name="Oval 5"/>
          <p:cNvSpPr>
            <a:spLocks/>
          </p:cNvSpPr>
          <p:nvPr/>
        </p:nvSpPr>
        <p:spPr bwMode="auto">
          <a:xfrm>
            <a:off x="3472277" y="3041591"/>
            <a:ext cx="2553494" cy="2552700"/>
          </a:xfrm>
          <a:prstGeom prst="ellipse">
            <a:avLst/>
          </a:prstGeom>
          <a:solidFill>
            <a:srgbClr val="0070C0">
              <a:alpha val="59999"/>
            </a:srgbClr>
          </a:solidFill>
          <a:ln w="25400">
            <a:solidFill>
              <a:schemeClr val="bg1">
                <a:alpha val="59999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8" name="Oval 6"/>
          <p:cNvSpPr>
            <a:spLocks/>
          </p:cNvSpPr>
          <p:nvPr/>
        </p:nvSpPr>
        <p:spPr bwMode="auto">
          <a:xfrm>
            <a:off x="1402970" y="3041591"/>
            <a:ext cx="2552700" cy="2552700"/>
          </a:xfrm>
          <a:prstGeom prst="ellipse">
            <a:avLst/>
          </a:prstGeom>
          <a:solidFill>
            <a:srgbClr val="92D050">
              <a:alpha val="59999"/>
            </a:srgbClr>
          </a:solidFill>
          <a:ln w="25400">
            <a:solidFill>
              <a:schemeClr val="bg1">
                <a:alpha val="59999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2680908" y="2333566"/>
            <a:ext cx="2063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s-CR" b="1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Manejo de</a:t>
            </a:r>
          </a:p>
          <a:p>
            <a:pPr algn="ctr"/>
            <a:r>
              <a:rPr lang="es-CR" b="1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múltiples</a:t>
            </a:r>
          </a:p>
          <a:p>
            <a:pPr algn="ctr"/>
            <a:r>
              <a:rPr lang="es-CR" b="1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troncales </a:t>
            </a:r>
            <a:endParaRPr lang="en-US" b="1" dirty="0">
              <a:solidFill>
                <a:schemeClr val="bg1"/>
              </a:solidFill>
              <a:latin typeface="Adobe Clean Black" panose="020B0A03020404020204" pitchFamily="34" charset="0"/>
              <a:ea typeface="ＭＳ Ｐゴシック" charset="0"/>
              <a:sym typeface="Source Sans Pro Semibold" charset="0"/>
            </a:endParaRP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3863296" y="4182107"/>
            <a:ext cx="2063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Diversidad de</a:t>
            </a:r>
          </a:p>
          <a:p>
            <a:pPr algn="ctr"/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Servicios de</a:t>
            </a:r>
          </a:p>
          <a:p>
            <a:pPr algn="ctr"/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Valor agregado</a:t>
            </a:r>
            <a:endParaRPr lang="en-US" dirty="0">
              <a:solidFill>
                <a:schemeClr val="bg1"/>
              </a:solidFill>
              <a:latin typeface="Adobe Clean Black" panose="020B0A03020404020204" pitchFamily="34" charset="0"/>
              <a:ea typeface="ＭＳ Ｐゴシック" charset="0"/>
              <a:sym typeface="Source Sans Pro Semibold" charset="0"/>
            </a:endParaRPr>
          </a:p>
        </p:txBody>
      </p:sp>
      <p:sp>
        <p:nvSpPr>
          <p:cNvPr id="11" name="Rectangle 9"/>
          <p:cNvSpPr>
            <a:spLocks/>
          </p:cNvSpPr>
          <p:nvPr/>
        </p:nvSpPr>
        <p:spPr bwMode="auto">
          <a:xfrm>
            <a:off x="1644270" y="4174273"/>
            <a:ext cx="2063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Integración de</a:t>
            </a:r>
          </a:p>
          <a:p>
            <a:pPr algn="ctr"/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Múltiples</a:t>
            </a:r>
          </a:p>
          <a:p>
            <a:pPr algn="ctr"/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  <a:ea typeface="ＭＳ Ｐゴシック" charset="0"/>
                <a:sym typeface="Source Sans Pro Semibold" charset="0"/>
              </a:rPr>
              <a:t>países</a:t>
            </a:r>
            <a:endParaRPr lang="en-US" dirty="0">
              <a:solidFill>
                <a:schemeClr val="bg1"/>
              </a:solidFill>
              <a:latin typeface="Adobe Clean Black" panose="020B0A03020404020204" pitchFamily="34" charset="0"/>
              <a:ea typeface="ＭＳ Ｐゴシック" charset="0"/>
              <a:sym typeface="Source Sans Pro Semibold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0A825EA-B809-4812-9F86-D40AF24F1076}"/>
              </a:ext>
            </a:extLst>
          </p:cNvPr>
          <p:cNvSpPr/>
          <p:nvPr/>
        </p:nvSpPr>
        <p:spPr>
          <a:xfrm>
            <a:off x="7283815" y="2026512"/>
            <a:ext cx="3505215" cy="2637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1400" dirty="0">
                <a:latin typeface="Adobe Clean Light" panose="020B0303020404020204" pitchFamily="34" charset="0"/>
              </a:rPr>
              <a:t>El objetivo de CallMyWay es convertir el servicio de telefonía en una herramienta de operaciones y toma de decisiones gerenciales que permita a las empresas operar de manera sencilla y transparente, ya sea con desarrollos propios o mediante integraciones normalizadas a las tecnologías operativas de los clientes.</a:t>
            </a:r>
            <a:endParaRPr lang="id-ID" sz="1400" dirty="0">
              <a:latin typeface="Adobe Clean Light" panose="020B0303020404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ct val="150000"/>
              </a:lnSpc>
            </a:pPr>
            <a:endParaRPr lang="id-ID" sz="1400" dirty="0">
              <a:latin typeface="Adobe Clean Light" panose="020B0303020404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CE0BBC4D-DDD9-3AC4-F814-84E54FEF2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296793"/>
            <a:ext cx="1540913" cy="289645"/>
          </a:xfrm>
          <a:prstGeom prst="rect">
            <a:avLst/>
          </a:prstGeom>
        </p:spPr>
      </p:pic>
      <p:sp>
        <p:nvSpPr>
          <p:cNvPr id="3" name="Rectangle 15">
            <a:extLst>
              <a:ext uri="{FF2B5EF4-FFF2-40B4-BE49-F238E27FC236}">
                <a16:creationId xmlns:a16="http://schemas.microsoft.com/office/drawing/2014/main" id="{F5445497-1039-B807-9ACF-863493C8471C}"/>
              </a:ext>
            </a:extLst>
          </p:cNvPr>
          <p:cNvSpPr/>
          <p:nvPr/>
        </p:nvSpPr>
        <p:spPr>
          <a:xfrm>
            <a:off x="0" y="0"/>
            <a:ext cx="552994" cy="7617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11DFA115-BDE0-44CD-3EDF-DE3B0A552024}"/>
              </a:ext>
            </a:extLst>
          </p:cNvPr>
          <p:cNvSpPr txBox="1"/>
          <p:nvPr/>
        </p:nvSpPr>
        <p:spPr>
          <a:xfrm>
            <a:off x="753446" y="165228"/>
            <a:ext cx="7582792" cy="45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s-ES_tradnl" sz="2400" b="1" kern="100" dirty="0">
                <a:solidFill>
                  <a:srgbClr val="002060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Diferenciadores CallMyWay</a:t>
            </a:r>
            <a:endParaRPr lang="es-CR" sz="2400" b="1" kern="100" dirty="0">
              <a:solidFill>
                <a:srgbClr val="002060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9E81296-1E9D-7523-9836-50E849AE185D}"/>
              </a:ext>
            </a:extLst>
          </p:cNvPr>
          <p:cNvSpPr txBox="1"/>
          <p:nvPr/>
        </p:nvSpPr>
        <p:spPr>
          <a:xfrm>
            <a:off x="11782293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174496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F9825-89A6-1755-3745-B878B8CCE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5">
            <a:extLst>
              <a:ext uri="{FF2B5EF4-FFF2-40B4-BE49-F238E27FC236}">
                <a16:creationId xmlns:a16="http://schemas.microsoft.com/office/drawing/2014/main" id="{9AC078BE-9905-E65C-6AAE-BB4B6F20E6BF}"/>
              </a:ext>
            </a:extLst>
          </p:cNvPr>
          <p:cNvSpPr/>
          <p:nvPr/>
        </p:nvSpPr>
        <p:spPr>
          <a:xfrm>
            <a:off x="11662044" y="6096228"/>
            <a:ext cx="552994" cy="7617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9217D6D9-45A7-8298-289B-661D95729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621182"/>
            <a:ext cx="1858303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lean Light" panose="020B0303020404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Capacitación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  <a:latin typeface="Adobe Clean Light" panose="020B0303020404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3D53B4-A50F-B74D-098E-7486E8D9C0CD}"/>
              </a:ext>
            </a:extLst>
          </p:cNvPr>
          <p:cNvSpPr/>
          <p:nvPr/>
        </p:nvSpPr>
        <p:spPr>
          <a:xfrm>
            <a:off x="0" y="0"/>
            <a:ext cx="552994" cy="7617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69C3A34B-12D0-4742-D61C-E459A7073A13}"/>
              </a:ext>
            </a:extLst>
          </p:cNvPr>
          <p:cNvSpPr txBox="1"/>
          <p:nvPr/>
        </p:nvSpPr>
        <p:spPr>
          <a:xfrm>
            <a:off x="753446" y="165228"/>
            <a:ext cx="7582792" cy="45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s-ES_tradnl" sz="2400" b="1" kern="100" dirty="0">
                <a:solidFill>
                  <a:srgbClr val="002060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Acompañamiento CallMyWay</a:t>
            </a:r>
            <a:endParaRPr lang="es-CR" sz="2400" b="1" kern="100" dirty="0">
              <a:solidFill>
                <a:srgbClr val="002060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31">
            <a:extLst>
              <a:ext uri="{FF2B5EF4-FFF2-40B4-BE49-F238E27FC236}">
                <a16:creationId xmlns:a16="http://schemas.microsoft.com/office/drawing/2014/main" id="{77B099C5-2342-34B4-30A0-A17FD63B8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1536" y="4621182"/>
            <a:ext cx="1858303" cy="58477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lean Light" panose="020B0303020404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Soporte proactivo</a:t>
            </a:r>
          </a:p>
          <a:p>
            <a:pPr algn="ctr" eaLnBrk="1" hangingPunct="1"/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lean Light" panose="020B0303020404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y actualizaciones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  <a:latin typeface="Adobe Clean Light" panose="020B0303020404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A4BEC6B-9E6E-BA9E-8B80-95593675E2DD}"/>
              </a:ext>
            </a:extLst>
          </p:cNvPr>
          <p:cNvSpPr txBox="1"/>
          <p:nvPr/>
        </p:nvSpPr>
        <p:spPr>
          <a:xfrm>
            <a:off x="5898987" y="2239124"/>
            <a:ext cx="6140918" cy="1002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latin typeface="Adobe Clean Light" panose="020B0303020404020204" pitchFamily="34" charset="0"/>
              </a:rPr>
              <a:t>Todos los servicios incorporados en esta propuesta se distinguen por incorporar sin cargo adicional el acompañamiento permanente por parte de CallMyWay en términos de servicios de diseño, personalización, configuración, capacitación y soporte 24*7*365 bajo altos estándares de atención.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0B1A5AC0-9CFA-7913-C9AA-9AD3D7F52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3741" y="4621182"/>
            <a:ext cx="1858303" cy="83099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lean Light" panose="020B0303020404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Desarrollo de funcionalidades y reportes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  <a:latin typeface="Adobe Clean Light" panose="020B0303020404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31" name="Imagen 30" descr="Icono&#10;&#10;Descripción generada automáticamente">
            <a:extLst>
              <a:ext uri="{FF2B5EF4-FFF2-40B4-BE49-F238E27FC236}">
                <a16:creationId xmlns:a16="http://schemas.microsoft.com/office/drawing/2014/main" id="{C843D790-9D40-4668-D29E-65E78B435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296793"/>
            <a:ext cx="1540913" cy="289645"/>
          </a:xfrm>
          <a:prstGeom prst="rect">
            <a:avLst/>
          </a:prstGeom>
        </p:spPr>
      </p:pic>
      <p:pic>
        <p:nvPicPr>
          <p:cNvPr id="13" name="Imagen 12" descr="Forma&#10;&#10;Descripción generada automáticamente con confianza baja">
            <a:extLst>
              <a:ext uri="{FF2B5EF4-FFF2-40B4-BE49-F238E27FC236}">
                <a16:creationId xmlns:a16="http://schemas.microsoft.com/office/drawing/2014/main" id="{95597FF9-B037-794E-54B5-B6C9D01DC5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346" y="3786396"/>
            <a:ext cx="767446" cy="767446"/>
          </a:xfrm>
          <a:prstGeom prst="rect">
            <a:avLst/>
          </a:prstGeom>
        </p:spPr>
      </p:pic>
      <p:pic>
        <p:nvPicPr>
          <p:cNvPr id="20" name="Imagen 19" descr="Forma&#10;&#10;Descripción generada automáticamente con confianza baja">
            <a:extLst>
              <a:ext uri="{FF2B5EF4-FFF2-40B4-BE49-F238E27FC236}">
                <a16:creationId xmlns:a16="http://schemas.microsoft.com/office/drawing/2014/main" id="{82325C65-6C4B-61CB-71EB-1D4CBEB5BA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225" y="3854010"/>
            <a:ext cx="584775" cy="584775"/>
          </a:xfrm>
          <a:prstGeom prst="rect">
            <a:avLst/>
          </a:prstGeom>
        </p:spPr>
      </p:pic>
      <p:pic>
        <p:nvPicPr>
          <p:cNvPr id="23" name="Imagen 22" descr="Forma&#10;&#10;Descripción generada automáticamente con confianza baja">
            <a:extLst>
              <a:ext uri="{FF2B5EF4-FFF2-40B4-BE49-F238E27FC236}">
                <a16:creationId xmlns:a16="http://schemas.microsoft.com/office/drawing/2014/main" id="{2940FAE7-A575-9F7E-85B0-933F0DD25F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349" y="3853182"/>
            <a:ext cx="584775" cy="584775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DA5257E8-5891-D9FF-062D-AB3FFD1466C2}"/>
              </a:ext>
            </a:extLst>
          </p:cNvPr>
          <p:cNvSpPr txBox="1"/>
          <p:nvPr/>
        </p:nvSpPr>
        <p:spPr>
          <a:xfrm>
            <a:off x="11782293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6</a:t>
            </a:r>
          </a:p>
        </p:txBody>
      </p:sp>
      <p:pic>
        <p:nvPicPr>
          <p:cNvPr id="33" name="Imagen 32" descr="Una persona sentado frente a una computadora portátil&#10;&#10;Descripción generada automáticamente con confianza media">
            <a:extLst>
              <a:ext uri="{FF2B5EF4-FFF2-40B4-BE49-F238E27FC236}">
                <a16:creationId xmlns:a16="http://schemas.microsoft.com/office/drawing/2014/main" id="{1D4C7BCD-61AC-C1CF-58AB-368CB81156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r="26344"/>
          <a:stretch/>
        </p:blipFill>
        <p:spPr>
          <a:xfrm>
            <a:off x="865334" y="1226270"/>
            <a:ext cx="4387898" cy="440545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31736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07A2A-3C8B-CC6B-8A75-F994198C1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06C896CC-E1E1-BC78-EE78-ED82C32D1A4D}"/>
              </a:ext>
            </a:extLst>
          </p:cNvPr>
          <p:cNvSpPr/>
          <p:nvPr/>
        </p:nvSpPr>
        <p:spPr>
          <a:xfrm>
            <a:off x="0" y="1979103"/>
            <a:ext cx="12192000" cy="289979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11ED71-E0F9-CE39-1373-BDDF52620550}"/>
              </a:ext>
            </a:extLst>
          </p:cNvPr>
          <p:cNvSpPr txBox="1"/>
          <p:nvPr/>
        </p:nvSpPr>
        <p:spPr>
          <a:xfrm>
            <a:off x="673896" y="2740196"/>
            <a:ext cx="7582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kern="100" dirty="0">
                <a:solidFill>
                  <a:schemeClr val="bg1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Muchas gracias</a:t>
            </a:r>
            <a:endParaRPr lang="es-CR" sz="3600" b="1" kern="100" dirty="0">
              <a:solidFill>
                <a:schemeClr val="bg1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  <a:p>
            <a:r>
              <a:rPr lang="es-CR" sz="3600" b="1" kern="100" dirty="0">
                <a:solidFill>
                  <a:schemeClr val="bg1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por su atención</a:t>
            </a:r>
            <a:endParaRPr lang="es-ES_tradnl" sz="3600" b="1" kern="100" dirty="0">
              <a:solidFill>
                <a:schemeClr val="bg1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FC402C1-9455-2B30-0D21-B79C9209752D}"/>
              </a:ext>
            </a:extLst>
          </p:cNvPr>
          <p:cNvSpPr/>
          <p:nvPr/>
        </p:nvSpPr>
        <p:spPr>
          <a:xfrm>
            <a:off x="0" y="6561207"/>
            <a:ext cx="12192000" cy="2967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4916756F-0A63-5293-CD9E-820786AFEE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90" y="772406"/>
            <a:ext cx="3372059" cy="633845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6EAE31C7-EE56-B4D8-E1BE-C0BE9231D40C}"/>
              </a:ext>
            </a:extLst>
          </p:cNvPr>
          <p:cNvSpPr/>
          <p:nvPr/>
        </p:nvSpPr>
        <p:spPr>
          <a:xfrm>
            <a:off x="6167887" y="960671"/>
            <a:ext cx="4759381" cy="4759381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743B65-C4A2-F9F3-EE2A-0978AC4B629F}"/>
              </a:ext>
            </a:extLst>
          </p:cNvPr>
          <p:cNvSpPr/>
          <p:nvPr/>
        </p:nvSpPr>
        <p:spPr>
          <a:xfrm>
            <a:off x="6621260" y="1182058"/>
            <a:ext cx="4135404" cy="413540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3" name="Imagen 12" descr="Imagen que contiene edificio, reloj, frente, pequeño&#10;&#10;Descripción generada automáticamente">
            <a:extLst>
              <a:ext uri="{FF2B5EF4-FFF2-40B4-BE49-F238E27FC236}">
                <a16:creationId xmlns:a16="http://schemas.microsoft.com/office/drawing/2014/main" id="{526053F9-39AE-F67F-B55A-113DCFDA5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780" y="1190684"/>
            <a:ext cx="4306008" cy="42676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5369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 descr="Un par de 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AC87BC76-6045-A3AF-C49E-E9D40540B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9" b="35623"/>
          <a:stretch/>
        </p:blipFill>
        <p:spPr>
          <a:xfrm>
            <a:off x="-15517" y="-32233"/>
            <a:ext cx="12192000" cy="2899794"/>
          </a:xfrm>
          <a:prstGeom prst="rect">
            <a:avLst/>
          </a:prstGeom>
        </p:spPr>
      </p:pic>
      <p:sp>
        <p:nvSpPr>
          <p:cNvPr id="39" name="Rectángulo 38">
            <a:extLst>
              <a:ext uri="{FF2B5EF4-FFF2-40B4-BE49-F238E27FC236}">
                <a16:creationId xmlns:a16="http://schemas.microsoft.com/office/drawing/2014/main" id="{D08FC06A-C4A3-5A07-47A7-488CAE27DA79}"/>
              </a:ext>
            </a:extLst>
          </p:cNvPr>
          <p:cNvSpPr/>
          <p:nvPr/>
        </p:nvSpPr>
        <p:spPr>
          <a:xfrm>
            <a:off x="-6891" y="-47012"/>
            <a:ext cx="12192000" cy="289979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3000">
                <a:srgbClr val="00206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BF74481-2EF8-ED7A-A152-FC9D21560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389000"/>
              </p:ext>
            </p:extLst>
          </p:nvPr>
        </p:nvGraphicFramePr>
        <p:xfrm>
          <a:off x="2219187" y="3405228"/>
          <a:ext cx="2490754" cy="6792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90754">
                  <a:extLst>
                    <a:ext uri="{9D8B030D-6E8A-4147-A177-3AD203B41FA5}">
                      <a16:colId xmlns:a16="http://schemas.microsoft.com/office/drawing/2014/main" val="334753715"/>
                    </a:ext>
                  </a:extLst>
                </a:gridCol>
              </a:tblGrid>
              <a:tr h="1972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MX" sz="2000" kern="1200" dirty="0">
                          <a:solidFill>
                            <a:srgbClr val="002060"/>
                          </a:solidFill>
                          <a:latin typeface="Adobe Clean Light" panose="020B0303020404020204" pitchFamily="34" charset="0"/>
                          <a:ea typeface="+mn-ea"/>
                          <a:cs typeface="+mn-cs"/>
                        </a:rPr>
                        <a:t>Topología de red</a:t>
                      </a:r>
                    </a:p>
                  </a:txBody>
                  <a:tcPr marL="80534" marR="80534" marT="40267" marB="402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647999"/>
                  </a:ext>
                </a:extLst>
              </a:tr>
              <a:tr h="288357">
                <a:tc>
                  <a:txBody>
                    <a:bodyPr/>
                    <a:lstStyle/>
                    <a:p>
                      <a:pPr lvl="0"/>
                      <a:endParaRPr lang="es-MX" sz="1400" dirty="0"/>
                    </a:p>
                  </a:txBody>
                  <a:tcPr marL="80534" marR="80534" marT="40267" marB="40267"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26250"/>
                  </a:ext>
                </a:extLst>
              </a:tr>
            </a:tbl>
          </a:graphicData>
        </a:graphic>
      </p:graphicFrame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4637" y="1338616"/>
            <a:ext cx="3319676" cy="1111568"/>
          </a:xfrm>
        </p:spPr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  <a:latin typeface="Adobe Clean Black" panose="020B0A03020404020204" pitchFamily="34" charset="0"/>
              </a:rPr>
              <a:t>Temario</a:t>
            </a:r>
            <a:endParaRPr lang="en-US" sz="2400" dirty="0">
              <a:solidFill>
                <a:schemeClr val="bg1"/>
              </a:solidFill>
              <a:latin typeface="Adobe Clean Black" panose="020B0A03020404020204" pitchFamily="34" charset="0"/>
            </a:endParaRPr>
          </a:p>
        </p:txBody>
      </p:sp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B5BAA3D6-8E64-4C77-C0CC-E1706D5F2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007197"/>
              </p:ext>
            </p:extLst>
          </p:nvPr>
        </p:nvGraphicFramePr>
        <p:xfrm>
          <a:off x="2219187" y="4544554"/>
          <a:ext cx="2490754" cy="6792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90754">
                  <a:extLst>
                    <a:ext uri="{9D8B030D-6E8A-4147-A177-3AD203B41FA5}">
                      <a16:colId xmlns:a16="http://schemas.microsoft.com/office/drawing/2014/main" val="334753715"/>
                    </a:ext>
                  </a:extLst>
                </a:gridCol>
              </a:tblGrid>
              <a:tr h="1972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MX" sz="2000" kern="1200" dirty="0">
                          <a:solidFill>
                            <a:srgbClr val="002060"/>
                          </a:solidFill>
                          <a:latin typeface="Adobe Clean Light" panose="020B0303020404020204" pitchFamily="34" charset="0"/>
                          <a:ea typeface="+mn-ea"/>
                          <a:cs typeface="+mn-cs"/>
                        </a:rPr>
                        <a:t>Solución propuesta</a:t>
                      </a:r>
                    </a:p>
                  </a:txBody>
                  <a:tcPr marL="80534" marR="80534" marT="40267" marB="402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647999"/>
                  </a:ext>
                </a:extLst>
              </a:tr>
              <a:tr h="288357">
                <a:tc>
                  <a:txBody>
                    <a:bodyPr/>
                    <a:lstStyle/>
                    <a:p>
                      <a:pPr lvl="0"/>
                      <a:endParaRPr lang="es-MX" sz="1400" dirty="0"/>
                    </a:p>
                  </a:txBody>
                  <a:tcPr marL="80534" marR="80534" marT="40267" marB="40267"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26250"/>
                  </a:ext>
                </a:extLst>
              </a:tr>
            </a:tbl>
          </a:graphicData>
        </a:graphic>
      </p:graphicFrame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D369BD29-6780-269F-BBE1-6212633CD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055796"/>
              </p:ext>
            </p:extLst>
          </p:nvPr>
        </p:nvGraphicFramePr>
        <p:xfrm>
          <a:off x="2190885" y="5488975"/>
          <a:ext cx="3614691" cy="6792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14691">
                  <a:extLst>
                    <a:ext uri="{9D8B030D-6E8A-4147-A177-3AD203B41FA5}">
                      <a16:colId xmlns:a16="http://schemas.microsoft.com/office/drawing/2014/main" val="334753715"/>
                    </a:ext>
                  </a:extLst>
                </a:gridCol>
              </a:tblGrid>
              <a:tr h="1972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MX" sz="2000" kern="1200" dirty="0">
                          <a:solidFill>
                            <a:srgbClr val="002060"/>
                          </a:solidFill>
                          <a:latin typeface="Adobe Clean Light" panose="020B0303020404020204" pitchFamily="34" charset="0"/>
                          <a:ea typeface="+mn-ea"/>
                          <a:cs typeface="+mn-cs"/>
                        </a:rPr>
                        <a:t>Arquitectura de servicios</a:t>
                      </a:r>
                    </a:p>
                  </a:txBody>
                  <a:tcPr marL="80534" marR="80534" marT="40267" marB="402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647999"/>
                  </a:ext>
                </a:extLst>
              </a:tr>
              <a:tr h="288357">
                <a:tc>
                  <a:txBody>
                    <a:bodyPr/>
                    <a:lstStyle/>
                    <a:p>
                      <a:pPr lvl="0"/>
                      <a:endParaRPr lang="es-MX" sz="1400" dirty="0"/>
                    </a:p>
                  </a:txBody>
                  <a:tcPr marL="80534" marR="80534" marT="40267" marB="40267"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26250"/>
                  </a:ext>
                </a:extLst>
              </a:tr>
            </a:tbl>
          </a:graphicData>
        </a:graphic>
      </p:graphicFrame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92938886-7E8A-EE20-C8B9-7B5F5EDC3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933302"/>
              </p:ext>
            </p:extLst>
          </p:nvPr>
        </p:nvGraphicFramePr>
        <p:xfrm>
          <a:off x="7653801" y="3405228"/>
          <a:ext cx="4345542" cy="6792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45542">
                  <a:extLst>
                    <a:ext uri="{9D8B030D-6E8A-4147-A177-3AD203B41FA5}">
                      <a16:colId xmlns:a16="http://schemas.microsoft.com/office/drawing/2014/main" val="334753715"/>
                    </a:ext>
                  </a:extLst>
                </a:gridCol>
              </a:tblGrid>
              <a:tr h="197297">
                <a:tc>
                  <a:txBody>
                    <a:bodyPr/>
                    <a:lstStyle/>
                    <a:p>
                      <a:r>
                        <a:rPr lang="es-CR" sz="2000" dirty="0">
                          <a:solidFill>
                            <a:srgbClr val="002060"/>
                          </a:solidFill>
                          <a:latin typeface="Adobe Clean Light" panose="020B0303020404020204" pitchFamily="34" charset="0"/>
                        </a:rPr>
                        <a:t>Escalabilidad de la plataforma</a:t>
                      </a:r>
                    </a:p>
                  </a:txBody>
                  <a:tcPr marL="80534" marR="80534" marT="40267" marB="402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647999"/>
                  </a:ext>
                </a:extLst>
              </a:tr>
              <a:tr h="288357">
                <a:tc>
                  <a:txBody>
                    <a:bodyPr/>
                    <a:lstStyle/>
                    <a:p>
                      <a:pPr lvl="0"/>
                      <a:endParaRPr lang="es-MX" sz="1400" dirty="0"/>
                    </a:p>
                  </a:txBody>
                  <a:tcPr marL="80534" marR="80534" marT="40267" marB="40267"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26250"/>
                  </a:ext>
                </a:extLst>
              </a:tr>
            </a:tbl>
          </a:graphicData>
        </a:graphic>
      </p:graphicFrame>
      <p:graphicFrame>
        <p:nvGraphicFramePr>
          <p:cNvPr id="29" name="Tabla 28">
            <a:extLst>
              <a:ext uri="{FF2B5EF4-FFF2-40B4-BE49-F238E27FC236}">
                <a16:creationId xmlns:a16="http://schemas.microsoft.com/office/drawing/2014/main" id="{76FDA458-D975-1BCF-0D04-BB8C4F282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214140"/>
              </p:ext>
            </p:extLst>
          </p:nvPr>
        </p:nvGraphicFramePr>
        <p:xfrm>
          <a:off x="7653801" y="4544554"/>
          <a:ext cx="2490754" cy="6792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90754">
                  <a:extLst>
                    <a:ext uri="{9D8B030D-6E8A-4147-A177-3AD203B41FA5}">
                      <a16:colId xmlns:a16="http://schemas.microsoft.com/office/drawing/2014/main" val="334753715"/>
                    </a:ext>
                  </a:extLst>
                </a:gridCol>
              </a:tblGrid>
              <a:tr h="197297">
                <a:tc>
                  <a:txBody>
                    <a:bodyPr/>
                    <a:lstStyle/>
                    <a:p>
                      <a:r>
                        <a:rPr lang="es-CR" sz="2000" dirty="0">
                          <a:solidFill>
                            <a:srgbClr val="002060"/>
                          </a:solidFill>
                          <a:latin typeface="Adobe Clean Light" panose="020B0303020404020204" pitchFamily="34" charset="0"/>
                        </a:rPr>
                        <a:t>Seguridad</a:t>
                      </a:r>
                    </a:p>
                  </a:txBody>
                  <a:tcPr marL="80534" marR="80534" marT="40267" marB="402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647999"/>
                  </a:ext>
                </a:extLst>
              </a:tr>
              <a:tr h="288357">
                <a:tc>
                  <a:txBody>
                    <a:bodyPr/>
                    <a:lstStyle/>
                    <a:p>
                      <a:pPr lvl="0"/>
                      <a:endParaRPr lang="es-MX" sz="1400" dirty="0"/>
                    </a:p>
                  </a:txBody>
                  <a:tcPr marL="80534" marR="80534" marT="40267" marB="40267"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26250"/>
                  </a:ext>
                </a:extLst>
              </a:tr>
            </a:tbl>
          </a:graphicData>
        </a:graphic>
      </p:graphicFrame>
      <p:graphicFrame>
        <p:nvGraphicFramePr>
          <p:cNvPr id="35" name="Tabla 34">
            <a:extLst>
              <a:ext uri="{FF2B5EF4-FFF2-40B4-BE49-F238E27FC236}">
                <a16:creationId xmlns:a16="http://schemas.microsoft.com/office/drawing/2014/main" id="{AB2EACA6-C077-2AE9-DB31-4C25331B1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391764"/>
              </p:ext>
            </p:extLst>
          </p:nvPr>
        </p:nvGraphicFramePr>
        <p:xfrm>
          <a:off x="7653800" y="5488975"/>
          <a:ext cx="4345541" cy="6792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45541">
                  <a:extLst>
                    <a:ext uri="{9D8B030D-6E8A-4147-A177-3AD203B41FA5}">
                      <a16:colId xmlns:a16="http://schemas.microsoft.com/office/drawing/2014/main" val="334753715"/>
                    </a:ext>
                  </a:extLst>
                </a:gridCol>
              </a:tblGrid>
              <a:tr h="197297">
                <a:tc>
                  <a:txBody>
                    <a:bodyPr/>
                    <a:lstStyle/>
                    <a:p>
                      <a:r>
                        <a:rPr lang="es-CR" sz="2000" dirty="0">
                          <a:solidFill>
                            <a:srgbClr val="002060"/>
                          </a:solidFill>
                          <a:latin typeface="Adobe Clean Light" panose="020B0303020404020204" pitchFamily="34" charset="0"/>
                        </a:rPr>
                        <a:t>Calidad del servicio y diferenciadores</a:t>
                      </a:r>
                    </a:p>
                  </a:txBody>
                  <a:tcPr marL="80534" marR="80534" marT="40267" marB="4026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647999"/>
                  </a:ext>
                </a:extLst>
              </a:tr>
              <a:tr h="288357">
                <a:tc>
                  <a:txBody>
                    <a:bodyPr/>
                    <a:lstStyle/>
                    <a:p>
                      <a:pPr lvl="0"/>
                      <a:endParaRPr lang="es-MX" sz="1400" dirty="0"/>
                    </a:p>
                  </a:txBody>
                  <a:tcPr marL="80534" marR="80534" marT="40267" marB="40267"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26250"/>
                  </a:ext>
                </a:extLst>
              </a:tr>
            </a:tbl>
          </a:graphicData>
        </a:graphic>
      </p:graphicFrame>
      <p:pic>
        <p:nvPicPr>
          <p:cNvPr id="41" name="Imagen 40" descr="Forma&#10;&#10;Descripción generada automáticamente con confianza baja">
            <a:extLst>
              <a:ext uri="{FF2B5EF4-FFF2-40B4-BE49-F238E27FC236}">
                <a16:creationId xmlns:a16="http://schemas.microsoft.com/office/drawing/2014/main" id="{7488980F-E52B-C8BF-ADCD-BF409686A6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865" y="5488975"/>
            <a:ext cx="679228" cy="679228"/>
          </a:xfrm>
          <a:prstGeom prst="rect">
            <a:avLst/>
          </a:prstGeom>
        </p:spPr>
      </p:pic>
      <p:pic>
        <p:nvPicPr>
          <p:cNvPr id="43" name="Imagen 42" descr="Forma&#10;&#10;Descripción generada automáticamente con confianza baja">
            <a:extLst>
              <a:ext uri="{FF2B5EF4-FFF2-40B4-BE49-F238E27FC236}">
                <a16:creationId xmlns:a16="http://schemas.microsoft.com/office/drawing/2014/main" id="{1DA880EB-4E47-685E-C91D-28D1AC3ED3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874" y="3473841"/>
            <a:ext cx="516599" cy="516599"/>
          </a:xfrm>
          <a:prstGeom prst="rect">
            <a:avLst/>
          </a:prstGeom>
        </p:spPr>
      </p:pic>
      <p:pic>
        <p:nvPicPr>
          <p:cNvPr id="45" name="Imagen 44" descr="Forma&#10;&#10;Descripción generada automáticamente con confianza baja">
            <a:extLst>
              <a:ext uri="{FF2B5EF4-FFF2-40B4-BE49-F238E27FC236}">
                <a16:creationId xmlns:a16="http://schemas.microsoft.com/office/drawing/2014/main" id="{7C524D90-B50F-69AB-8EB9-6596BBD567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865" y="3333050"/>
            <a:ext cx="751406" cy="751406"/>
          </a:xfrm>
          <a:prstGeom prst="rect">
            <a:avLst/>
          </a:prstGeom>
        </p:spPr>
      </p:pic>
      <p:pic>
        <p:nvPicPr>
          <p:cNvPr id="47" name="Imagen 46" descr="Forma&#10;&#10;Descripción generada automáticamente con confianza baja">
            <a:extLst>
              <a:ext uri="{FF2B5EF4-FFF2-40B4-BE49-F238E27FC236}">
                <a16:creationId xmlns:a16="http://schemas.microsoft.com/office/drawing/2014/main" id="{789783D3-7577-1FDF-B5E5-7615AAFFB9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586" y="4471700"/>
            <a:ext cx="551786" cy="551786"/>
          </a:xfrm>
          <a:prstGeom prst="rect">
            <a:avLst/>
          </a:prstGeom>
        </p:spPr>
      </p:pic>
      <p:pic>
        <p:nvPicPr>
          <p:cNvPr id="49" name="Imagen 48" descr="Forma&#10;&#10;Descripción generada automáticamente con confianza baja">
            <a:extLst>
              <a:ext uri="{FF2B5EF4-FFF2-40B4-BE49-F238E27FC236}">
                <a16:creationId xmlns:a16="http://schemas.microsoft.com/office/drawing/2014/main" id="{D63D05BF-481E-58FF-10C7-0E4A4E1320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874" y="5598820"/>
            <a:ext cx="516599" cy="516599"/>
          </a:xfrm>
          <a:prstGeom prst="rect">
            <a:avLst/>
          </a:prstGeom>
        </p:spPr>
      </p:pic>
      <p:pic>
        <p:nvPicPr>
          <p:cNvPr id="50" name="Imagen 49" descr="Forma&#10;&#10;Descripción generada automáticamente con confianza baja">
            <a:extLst>
              <a:ext uri="{FF2B5EF4-FFF2-40B4-BE49-F238E27FC236}">
                <a16:creationId xmlns:a16="http://schemas.microsoft.com/office/drawing/2014/main" id="{C1EEF481-3BE6-82C4-F15E-DF0FC2671E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421" y="4471700"/>
            <a:ext cx="624640" cy="62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ipse 23">
            <a:extLst>
              <a:ext uri="{FF2B5EF4-FFF2-40B4-BE49-F238E27FC236}">
                <a16:creationId xmlns:a16="http://schemas.microsoft.com/office/drawing/2014/main" id="{6ABAE679-F7D6-2E7C-F044-84C66B473B8C}"/>
              </a:ext>
            </a:extLst>
          </p:cNvPr>
          <p:cNvSpPr/>
          <p:nvPr/>
        </p:nvSpPr>
        <p:spPr>
          <a:xfrm>
            <a:off x="6707892" y="3113265"/>
            <a:ext cx="1147313" cy="11473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6D02A6D-C76A-4BD8-52F3-1F8D344E60F2}"/>
              </a:ext>
            </a:extLst>
          </p:cNvPr>
          <p:cNvSpPr/>
          <p:nvPr/>
        </p:nvSpPr>
        <p:spPr>
          <a:xfrm>
            <a:off x="1702424" y="3045124"/>
            <a:ext cx="1147313" cy="11473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13" name="Rectangle 12"/>
          <p:cNvSpPr/>
          <p:nvPr/>
        </p:nvSpPr>
        <p:spPr>
          <a:xfrm>
            <a:off x="1132909" y="4464443"/>
            <a:ext cx="2286344" cy="694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CR" sz="1800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 sitio</a:t>
            </a:r>
          </a:p>
          <a:p>
            <a:pPr algn="ctr">
              <a:lnSpc>
                <a:spcPct val="150000"/>
              </a:lnSpc>
            </a:pPr>
            <a:endParaRPr lang="id-ID" sz="900" dirty="0">
              <a:solidFill>
                <a:srgbClr val="111111"/>
              </a:solidFill>
              <a:latin typeface="Adobe Clean Light" panose="020B0303020404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59668" y="4464443"/>
            <a:ext cx="2286344" cy="663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s-ES_tradnl" sz="1800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Opera 100%</a:t>
            </a:r>
          </a:p>
          <a:p>
            <a:pPr algn="ctr">
              <a:lnSpc>
                <a:spcPct val="107000"/>
              </a:lnSpc>
            </a:pPr>
            <a:r>
              <a:rPr lang="es-ES_tradnl" sz="1800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la nube</a:t>
            </a:r>
            <a:endParaRPr lang="es-CR" sz="18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4464443"/>
            <a:ext cx="2286344" cy="674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800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Sobre servidores propios.</a:t>
            </a:r>
            <a:endParaRPr lang="es-CR" sz="18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555" y="903559"/>
            <a:ext cx="6495581" cy="45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s-ES_tradnl" sz="2400" b="1" kern="100" dirty="0">
                <a:solidFill>
                  <a:srgbClr val="002060"/>
                </a:solidFill>
                <a:effectLst/>
                <a:latin typeface="Adobe Clean Black" panose="020B0A030204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Topología multi sitio, servicios y servidores.</a:t>
            </a:r>
            <a:endParaRPr lang="es-CR" sz="2400" b="1" kern="100" dirty="0">
              <a:solidFill>
                <a:srgbClr val="002060"/>
              </a:solidFill>
              <a:effectLst/>
              <a:latin typeface="Adobe Clean Black" panose="020B0A030204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639006" y="6096228"/>
            <a:ext cx="552994" cy="7617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FDAE32D6-48A4-F2E3-3AF3-3CF98D1C26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296793"/>
            <a:ext cx="1540913" cy="28964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F09431B-ED12-CACD-220B-23F637EA3A28}"/>
              </a:ext>
            </a:extLst>
          </p:cNvPr>
          <p:cNvSpPr txBox="1"/>
          <p:nvPr/>
        </p:nvSpPr>
        <p:spPr>
          <a:xfrm>
            <a:off x="3116064" y="1395829"/>
            <a:ext cx="6094562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800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red de CallMyWay opera bajo una topología:</a:t>
            </a:r>
            <a:endParaRPr lang="es-CR" sz="18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Imagen 19" descr="Forma&#10;&#10;Descripción generada automáticamente con confianza baja">
            <a:extLst>
              <a:ext uri="{FF2B5EF4-FFF2-40B4-BE49-F238E27FC236}">
                <a16:creationId xmlns:a16="http://schemas.microsoft.com/office/drawing/2014/main" id="{D01A1E52-0460-CE12-CCCF-E11DB7FB2E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30" y="3384802"/>
            <a:ext cx="604237" cy="604237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F97925A1-526D-5946-F653-50A0FB0FC3E8}"/>
              </a:ext>
            </a:extLst>
          </p:cNvPr>
          <p:cNvSpPr/>
          <p:nvPr/>
        </p:nvSpPr>
        <p:spPr>
          <a:xfrm>
            <a:off x="4205158" y="3045123"/>
            <a:ext cx="1147313" cy="11473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pic>
        <p:nvPicPr>
          <p:cNvPr id="26" name="Imagen 25" descr="Forma&#10;&#10;Descripción generada automáticamente con confianza baja">
            <a:extLst>
              <a:ext uri="{FF2B5EF4-FFF2-40B4-BE49-F238E27FC236}">
                <a16:creationId xmlns:a16="http://schemas.microsoft.com/office/drawing/2014/main" id="{22D8BD99-D5A6-046A-3AF3-32CD3D0369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31" y="3267449"/>
            <a:ext cx="697566" cy="697566"/>
          </a:xfrm>
          <a:prstGeom prst="rect">
            <a:avLst/>
          </a:prstGeom>
        </p:spPr>
      </p:pic>
      <p:pic>
        <p:nvPicPr>
          <p:cNvPr id="30" name="Imagen 29" descr="Forma&#10;&#10;Descripción generada automáticamente con confianza baja">
            <a:extLst>
              <a:ext uri="{FF2B5EF4-FFF2-40B4-BE49-F238E27FC236}">
                <a16:creationId xmlns:a16="http://schemas.microsoft.com/office/drawing/2014/main" id="{2B92B5B8-3D77-0F2E-F123-338A680F7E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122" y="3267449"/>
            <a:ext cx="721590" cy="721590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B03BD1D3-71CE-C3A9-FD21-40EA48CCD5BF}"/>
              </a:ext>
            </a:extLst>
          </p:cNvPr>
          <p:cNvSpPr/>
          <p:nvPr/>
        </p:nvSpPr>
        <p:spPr>
          <a:xfrm>
            <a:off x="9210626" y="3045123"/>
            <a:ext cx="1147313" cy="11473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9ADA7BB-4182-6C00-CD60-66DD29FC0885}"/>
              </a:ext>
            </a:extLst>
          </p:cNvPr>
          <p:cNvSpPr/>
          <p:nvPr/>
        </p:nvSpPr>
        <p:spPr>
          <a:xfrm>
            <a:off x="8713187" y="4464443"/>
            <a:ext cx="2286344" cy="663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kern="100" dirty="0"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SLA 99.97% garantizado</a:t>
            </a:r>
            <a:endParaRPr lang="es-CR" sz="18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 descr="Forma&#10;&#10;Descripción generada automáticamente con confianza baja">
            <a:extLst>
              <a:ext uri="{FF2B5EF4-FFF2-40B4-BE49-F238E27FC236}">
                <a16:creationId xmlns:a16="http://schemas.microsoft.com/office/drawing/2014/main" id="{F494D966-9F0C-76FE-C6EF-16E0297754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091" y="3301041"/>
            <a:ext cx="630382" cy="630382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0214E5E-890B-7C03-745A-C2FDF8E53DCA}"/>
              </a:ext>
            </a:extLst>
          </p:cNvPr>
          <p:cNvSpPr txBox="1"/>
          <p:nvPr/>
        </p:nvSpPr>
        <p:spPr>
          <a:xfrm>
            <a:off x="11782293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2062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FEB56-74C6-74C2-A1FB-29801DB9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87D64F9-8294-8772-C7C5-0D8B82F2E2FE}"/>
              </a:ext>
            </a:extLst>
          </p:cNvPr>
          <p:cNvSpPr/>
          <p:nvPr/>
        </p:nvSpPr>
        <p:spPr>
          <a:xfrm>
            <a:off x="0" y="1443434"/>
            <a:ext cx="12192000" cy="43364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AFFB94-A185-6F23-E7A8-6ABF4410490F}"/>
              </a:ext>
            </a:extLst>
          </p:cNvPr>
          <p:cNvSpPr txBox="1"/>
          <p:nvPr/>
        </p:nvSpPr>
        <p:spPr>
          <a:xfrm>
            <a:off x="2136792" y="586438"/>
            <a:ext cx="7582792" cy="45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s-ES_tradnl" sz="2400" b="1" kern="100" dirty="0">
                <a:solidFill>
                  <a:srgbClr val="002060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Topología de Red CallMyWay, arquitectura multi sitio</a:t>
            </a:r>
            <a:endParaRPr lang="es-CR" sz="2400" b="1" kern="100" dirty="0">
              <a:solidFill>
                <a:srgbClr val="002060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C18F59-8D6C-BB66-0E34-C273D620F6B0}"/>
              </a:ext>
            </a:extLst>
          </p:cNvPr>
          <p:cNvSpPr/>
          <p:nvPr/>
        </p:nvSpPr>
        <p:spPr>
          <a:xfrm>
            <a:off x="0" y="5779873"/>
            <a:ext cx="12192000" cy="107812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F4C8A4-EB74-C32C-8CAC-EC91B0AA1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887" y="1524081"/>
            <a:ext cx="8248601" cy="4040131"/>
          </a:xfrm>
          <a:prstGeom prst="rect">
            <a:avLst/>
          </a:prstGeom>
        </p:spPr>
      </p:pic>
      <p:pic>
        <p:nvPicPr>
          <p:cNvPr id="2" name="Imagen 1" descr="Icono&#10;&#10;Descripción generada automáticamente">
            <a:extLst>
              <a:ext uri="{FF2B5EF4-FFF2-40B4-BE49-F238E27FC236}">
                <a16:creationId xmlns:a16="http://schemas.microsoft.com/office/drawing/2014/main" id="{2E25A5DB-F032-B285-E31F-75F03FEF92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502862"/>
            <a:ext cx="1540913" cy="28964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8050C1C-4AD4-5321-A867-171303C06E8F}"/>
              </a:ext>
            </a:extLst>
          </p:cNvPr>
          <p:cNvSpPr txBox="1"/>
          <p:nvPr/>
        </p:nvSpPr>
        <p:spPr>
          <a:xfrm>
            <a:off x="11782293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7983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73C31-9E42-A53F-3299-BCD295022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0C3B86-8247-3F44-5E1F-98B4AB429E97}"/>
              </a:ext>
            </a:extLst>
          </p:cNvPr>
          <p:cNvSpPr/>
          <p:nvPr/>
        </p:nvSpPr>
        <p:spPr>
          <a:xfrm>
            <a:off x="0" y="1443434"/>
            <a:ext cx="12192000" cy="43364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B83EE-2980-26B0-0D87-8A3013ECF7EB}"/>
              </a:ext>
            </a:extLst>
          </p:cNvPr>
          <p:cNvSpPr txBox="1"/>
          <p:nvPr/>
        </p:nvSpPr>
        <p:spPr>
          <a:xfrm>
            <a:off x="2136791" y="365307"/>
            <a:ext cx="7582792" cy="85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s-ES_tradnl" sz="2400" b="1" kern="100" dirty="0">
                <a:solidFill>
                  <a:srgbClr val="002060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Topología de Red CallMyWay, seguridad de la arquitectura de red y sus elementos</a:t>
            </a:r>
            <a:endParaRPr lang="es-CR" sz="2400" b="1" kern="100" dirty="0">
              <a:solidFill>
                <a:srgbClr val="002060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3154A9-8200-D8B4-A823-E98E07E45555}"/>
              </a:ext>
            </a:extLst>
          </p:cNvPr>
          <p:cNvSpPr/>
          <p:nvPr/>
        </p:nvSpPr>
        <p:spPr>
          <a:xfrm>
            <a:off x="11639006" y="6096228"/>
            <a:ext cx="552994" cy="761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89CFFB15-63A6-73BB-6939-04B36F4E50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502862"/>
            <a:ext cx="1540913" cy="289645"/>
          </a:xfrm>
          <a:prstGeom prst="rect">
            <a:avLst/>
          </a:prstGeom>
        </p:spPr>
      </p:pic>
      <p:sp>
        <p:nvSpPr>
          <p:cNvPr id="7" name="Rectangle 16">
            <a:extLst>
              <a:ext uri="{FF2B5EF4-FFF2-40B4-BE49-F238E27FC236}">
                <a16:creationId xmlns:a16="http://schemas.microsoft.com/office/drawing/2014/main" id="{1889B086-D4D3-02C2-A5A9-32ACEB6C19DF}"/>
              </a:ext>
            </a:extLst>
          </p:cNvPr>
          <p:cNvSpPr/>
          <p:nvPr/>
        </p:nvSpPr>
        <p:spPr>
          <a:xfrm>
            <a:off x="0" y="5779873"/>
            <a:ext cx="12192000" cy="107812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87BA264-9024-802A-D44D-359936203738}"/>
              </a:ext>
            </a:extLst>
          </p:cNvPr>
          <p:cNvSpPr txBox="1"/>
          <p:nvPr/>
        </p:nvSpPr>
        <p:spPr>
          <a:xfrm>
            <a:off x="11782293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1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5A270A2-E53A-1235-7BD0-72553D860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852" y="1665863"/>
            <a:ext cx="9622295" cy="353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39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96ECD-94B9-C797-7348-41F38C897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11E1F8A-99EC-71F3-B1B0-BBB2C5D90CA3}"/>
              </a:ext>
            </a:extLst>
          </p:cNvPr>
          <p:cNvSpPr/>
          <p:nvPr/>
        </p:nvSpPr>
        <p:spPr>
          <a:xfrm>
            <a:off x="0" y="1443434"/>
            <a:ext cx="12192000" cy="43364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7AA9B4-2F47-5FE5-CA63-C10593ADB949}"/>
              </a:ext>
            </a:extLst>
          </p:cNvPr>
          <p:cNvSpPr txBox="1"/>
          <p:nvPr/>
        </p:nvSpPr>
        <p:spPr>
          <a:xfrm>
            <a:off x="2242729" y="676208"/>
            <a:ext cx="7582792" cy="45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s-ES_tradnl" sz="2400" b="1" kern="100" dirty="0">
                <a:solidFill>
                  <a:srgbClr val="002060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Topología de Red CallMyWay, estrategia de resiliencia</a:t>
            </a:r>
            <a:endParaRPr lang="es-CR" sz="2400" b="1" kern="100" dirty="0">
              <a:solidFill>
                <a:srgbClr val="002060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2BE4C43-868C-6A26-B8B7-C942CF2F2869}"/>
              </a:ext>
            </a:extLst>
          </p:cNvPr>
          <p:cNvSpPr/>
          <p:nvPr/>
        </p:nvSpPr>
        <p:spPr>
          <a:xfrm>
            <a:off x="11639006" y="6096228"/>
            <a:ext cx="552994" cy="761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19F3DAB-082B-37C0-849D-D3FD0F391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75" y="1681881"/>
            <a:ext cx="8496300" cy="4029075"/>
          </a:xfrm>
          <a:prstGeom prst="rect">
            <a:avLst/>
          </a:prstGeom>
        </p:spPr>
      </p:pic>
      <p:sp>
        <p:nvSpPr>
          <p:cNvPr id="7" name="Rectangle 16">
            <a:extLst>
              <a:ext uri="{FF2B5EF4-FFF2-40B4-BE49-F238E27FC236}">
                <a16:creationId xmlns:a16="http://schemas.microsoft.com/office/drawing/2014/main" id="{675515CB-CBA2-4927-B122-EA6F1D6E51A4}"/>
              </a:ext>
            </a:extLst>
          </p:cNvPr>
          <p:cNvSpPr/>
          <p:nvPr/>
        </p:nvSpPr>
        <p:spPr>
          <a:xfrm>
            <a:off x="0" y="5779873"/>
            <a:ext cx="12192000" cy="107812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Imagen 1" descr="Icono&#10;&#10;Descripción generada automáticamente">
            <a:extLst>
              <a:ext uri="{FF2B5EF4-FFF2-40B4-BE49-F238E27FC236}">
                <a16:creationId xmlns:a16="http://schemas.microsoft.com/office/drawing/2014/main" id="{AA2DF571-7196-2479-6534-BC991E5D40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502862"/>
            <a:ext cx="1540913" cy="28964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76D0F3C-3EAC-709C-87B0-F356BFD567DD}"/>
              </a:ext>
            </a:extLst>
          </p:cNvPr>
          <p:cNvSpPr txBox="1"/>
          <p:nvPr/>
        </p:nvSpPr>
        <p:spPr>
          <a:xfrm>
            <a:off x="11782293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86118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4D049-85DF-FE6E-564A-C8DB919CF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n 42">
            <a:extLst>
              <a:ext uri="{FF2B5EF4-FFF2-40B4-BE49-F238E27FC236}">
                <a16:creationId xmlns:a16="http://schemas.microsoft.com/office/drawing/2014/main" id="{2E5BBA74-08B9-C418-3446-B73BD9D4E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5" b="31343"/>
          <a:stretch/>
        </p:blipFill>
        <p:spPr>
          <a:xfrm>
            <a:off x="-1" y="827725"/>
            <a:ext cx="12191999" cy="2877745"/>
          </a:xfrm>
          <a:prstGeom prst="rect">
            <a:avLst/>
          </a:prstGeom>
        </p:spPr>
      </p:pic>
      <p:sp>
        <p:nvSpPr>
          <p:cNvPr id="33" name="Rectángulo 32">
            <a:extLst>
              <a:ext uri="{FF2B5EF4-FFF2-40B4-BE49-F238E27FC236}">
                <a16:creationId xmlns:a16="http://schemas.microsoft.com/office/drawing/2014/main" id="{3FC5543E-0D1F-675F-EC10-4BC7325BB2EB}"/>
              </a:ext>
            </a:extLst>
          </p:cNvPr>
          <p:cNvSpPr/>
          <p:nvPr/>
        </p:nvSpPr>
        <p:spPr>
          <a:xfrm>
            <a:off x="0" y="827683"/>
            <a:ext cx="12192000" cy="289979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3000">
                <a:srgbClr val="00206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D6AE26-BD40-2134-8A7C-57F5405F91A4}"/>
              </a:ext>
            </a:extLst>
          </p:cNvPr>
          <p:cNvSpPr txBox="1"/>
          <p:nvPr/>
        </p:nvSpPr>
        <p:spPr>
          <a:xfrm>
            <a:off x="613511" y="1793543"/>
            <a:ext cx="7582792" cy="85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s-ES_tradnl" sz="2400" b="1" kern="100" dirty="0">
                <a:solidFill>
                  <a:schemeClr val="bg1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Escalabilidad de la plataforma</a:t>
            </a:r>
          </a:p>
          <a:p>
            <a:pPr>
              <a:lnSpc>
                <a:spcPct val="107000"/>
              </a:lnSpc>
            </a:pPr>
            <a:r>
              <a:rPr lang="es-ES_tradnl" sz="2400" b="1" kern="100" dirty="0">
                <a:solidFill>
                  <a:schemeClr val="bg1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infraestructura y servicios</a:t>
            </a:r>
            <a:endParaRPr lang="es-CR" sz="2400" b="1" kern="100" dirty="0">
              <a:solidFill>
                <a:schemeClr val="bg1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C6ADA7-6426-A788-FEA9-C72DE2ACFBF3}"/>
              </a:ext>
            </a:extLst>
          </p:cNvPr>
          <p:cNvSpPr/>
          <p:nvPr/>
        </p:nvSpPr>
        <p:spPr>
          <a:xfrm>
            <a:off x="0" y="6561207"/>
            <a:ext cx="12192000" cy="2967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CBC0719D-D7F8-E7E0-97E6-B437F14FA8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296793"/>
            <a:ext cx="1540913" cy="289645"/>
          </a:xfrm>
          <a:prstGeom prst="rect">
            <a:avLst/>
          </a:prstGeom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449E4A66-3CF1-F238-06DE-D761928E79DD}"/>
              </a:ext>
            </a:extLst>
          </p:cNvPr>
          <p:cNvSpPr/>
          <p:nvPr/>
        </p:nvSpPr>
        <p:spPr>
          <a:xfrm>
            <a:off x="1818560" y="4941864"/>
            <a:ext cx="2183173" cy="6004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6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Cantidad de servidores en servicio</a:t>
            </a:r>
            <a:endParaRPr lang="es-CR" sz="16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B801772-F79D-7666-8EDE-E61B6857DDD4}"/>
              </a:ext>
            </a:extLst>
          </p:cNvPr>
          <p:cNvSpPr/>
          <p:nvPr/>
        </p:nvSpPr>
        <p:spPr>
          <a:xfrm>
            <a:off x="8420333" y="4941863"/>
            <a:ext cx="2026255" cy="6004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6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Cantidad de licencias en producción</a:t>
            </a:r>
            <a:endParaRPr lang="es-CR" sz="16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7CDEE3E1-7923-33F1-101C-8B73AFA3C238}"/>
              </a:ext>
            </a:extLst>
          </p:cNvPr>
          <p:cNvSpPr/>
          <p:nvPr/>
        </p:nvSpPr>
        <p:spPr>
          <a:xfrm>
            <a:off x="5516332" y="4941864"/>
            <a:ext cx="1462980" cy="6004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s-ES_tradnl" sz="1600" b="1" kern="100" dirty="0"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Crecimiento</a:t>
            </a:r>
          </a:p>
          <a:p>
            <a:pPr algn="ctr">
              <a:lnSpc>
                <a:spcPct val="107000"/>
              </a:lnSpc>
            </a:pPr>
            <a:r>
              <a:rPr lang="es-ES_tradnl" sz="16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continuo</a:t>
            </a:r>
            <a:endParaRPr lang="es-CR" sz="16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D4FB93EF-72AA-913A-03E7-4D4EF324AE73}"/>
              </a:ext>
            </a:extLst>
          </p:cNvPr>
          <p:cNvCxnSpPr/>
          <p:nvPr/>
        </p:nvCxnSpPr>
        <p:spPr>
          <a:xfrm>
            <a:off x="4665391" y="4064809"/>
            <a:ext cx="0" cy="177593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FF851F35-35DF-22AC-F802-A6BCFC6E488B}"/>
              </a:ext>
            </a:extLst>
          </p:cNvPr>
          <p:cNvCxnSpPr/>
          <p:nvPr/>
        </p:nvCxnSpPr>
        <p:spPr>
          <a:xfrm>
            <a:off x="7760560" y="4064809"/>
            <a:ext cx="0" cy="177593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Imagen 36" descr="Forma&#10;&#10;Descripción generada automáticamente con confianza baja">
            <a:extLst>
              <a:ext uri="{FF2B5EF4-FFF2-40B4-BE49-F238E27FC236}">
                <a16:creationId xmlns:a16="http://schemas.microsoft.com/office/drawing/2014/main" id="{FE0B8C3C-02BA-1B2D-DC7C-7ADA9F98FB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45" y="4098046"/>
            <a:ext cx="763358" cy="763358"/>
          </a:xfrm>
          <a:prstGeom prst="rect">
            <a:avLst/>
          </a:prstGeom>
        </p:spPr>
      </p:pic>
      <p:pic>
        <p:nvPicPr>
          <p:cNvPr id="39" name="Imagen 38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D7330C34-E9ED-D973-8610-B4C3FF1EBE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7" y="4098046"/>
            <a:ext cx="658266" cy="658266"/>
          </a:xfrm>
          <a:prstGeom prst="rect">
            <a:avLst/>
          </a:prstGeom>
        </p:spPr>
      </p:pic>
      <p:pic>
        <p:nvPicPr>
          <p:cNvPr id="3" name="Imagen 2" descr="Forma&#10;&#10;Descripción generada automáticamente con confianza baja">
            <a:extLst>
              <a:ext uri="{FF2B5EF4-FFF2-40B4-BE49-F238E27FC236}">
                <a16:creationId xmlns:a16="http://schemas.microsoft.com/office/drawing/2014/main" id="{5594618D-C6B1-E9E0-AB62-24BF5998D5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961" y="4066392"/>
            <a:ext cx="719080" cy="71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18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FF930-4BA7-02F0-76F9-EE87D1DBD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A5943FFE-79CB-66A9-0C9C-05C1816350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296793"/>
            <a:ext cx="1540913" cy="289645"/>
          </a:xfrm>
          <a:prstGeom prst="rect">
            <a:avLst/>
          </a:prstGeom>
        </p:spPr>
      </p:pic>
      <p:sp>
        <p:nvSpPr>
          <p:cNvPr id="7" name="Rectangle 16">
            <a:extLst>
              <a:ext uri="{FF2B5EF4-FFF2-40B4-BE49-F238E27FC236}">
                <a16:creationId xmlns:a16="http://schemas.microsoft.com/office/drawing/2014/main" id="{87E89FFA-F60E-712E-80F3-210CA842AE31}"/>
              </a:ext>
            </a:extLst>
          </p:cNvPr>
          <p:cNvSpPr/>
          <p:nvPr/>
        </p:nvSpPr>
        <p:spPr>
          <a:xfrm>
            <a:off x="0" y="6235341"/>
            <a:ext cx="12192000" cy="62265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22283F1-B3FA-F94C-6A7F-9BEEF3F34229}"/>
              </a:ext>
            </a:extLst>
          </p:cNvPr>
          <p:cNvSpPr/>
          <p:nvPr/>
        </p:nvSpPr>
        <p:spPr>
          <a:xfrm>
            <a:off x="3494336" y="643597"/>
            <a:ext cx="5256360" cy="5256360"/>
          </a:xfrm>
          <a:prstGeom prst="ellipse">
            <a:avLst/>
          </a:prstGeom>
          <a:solidFill>
            <a:srgbClr val="F7FD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59F56FE0-1AE6-55E9-CA74-D1D14A0CD47C}"/>
              </a:ext>
            </a:extLst>
          </p:cNvPr>
          <p:cNvSpPr txBox="1">
            <a:spLocks/>
          </p:cNvSpPr>
          <p:nvPr/>
        </p:nvSpPr>
        <p:spPr>
          <a:xfrm>
            <a:off x="5117655" y="3535921"/>
            <a:ext cx="2099665" cy="1103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 dirty="0">
                <a:solidFill>
                  <a:srgbClr val="0070C0"/>
                </a:solidFill>
                <a:latin typeface="Adobe Clean Black" panose="020B0A03020404020204" pitchFamily="34" charset="0"/>
              </a:rPr>
              <a:t>Seguridad</a:t>
            </a:r>
            <a:endParaRPr lang="es-MX" sz="2400" dirty="0">
              <a:solidFill>
                <a:srgbClr val="0070C0"/>
              </a:solidFill>
              <a:latin typeface="Adobe Clean Black" panose="020B0A03020404020204" pitchFamily="34" charset="0"/>
            </a:endParaRPr>
          </a:p>
        </p:txBody>
      </p:sp>
      <p:sp>
        <p:nvSpPr>
          <p:cNvPr id="8" name="Círculo: vacío 7">
            <a:extLst>
              <a:ext uri="{FF2B5EF4-FFF2-40B4-BE49-F238E27FC236}">
                <a16:creationId xmlns:a16="http://schemas.microsoft.com/office/drawing/2014/main" id="{11B825AE-9E1C-CDDE-8FEF-2ED621B4FAEE}"/>
              </a:ext>
            </a:extLst>
          </p:cNvPr>
          <p:cNvSpPr>
            <a:spLocks/>
          </p:cNvSpPr>
          <p:nvPr/>
        </p:nvSpPr>
        <p:spPr>
          <a:xfrm>
            <a:off x="3976619" y="1125880"/>
            <a:ext cx="4291794" cy="4291794"/>
          </a:xfrm>
          <a:prstGeom prst="donut">
            <a:avLst>
              <a:gd name="adj" fmla="val 14943"/>
            </a:avLst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ECF334D6-3E86-D99A-58E1-5B4D31345746}"/>
              </a:ext>
            </a:extLst>
          </p:cNvPr>
          <p:cNvSpPr/>
          <p:nvPr/>
        </p:nvSpPr>
        <p:spPr>
          <a:xfrm>
            <a:off x="7510905" y="974774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5" name="Imagen 14" descr="Forma&#10;&#10;Descripción generada automáticamente con confianza baja">
            <a:extLst>
              <a:ext uri="{FF2B5EF4-FFF2-40B4-BE49-F238E27FC236}">
                <a16:creationId xmlns:a16="http://schemas.microsoft.com/office/drawing/2014/main" id="{F7931714-C8FD-D2C2-8BB1-7BA0619CE5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181" y="2500506"/>
            <a:ext cx="866615" cy="86661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E4AB33A3-E948-C9E3-5B17-B3B893ED2D0D}"/>
              </a:ext>
            </a:extLst>
          </p:cNvPr>
          <p:cNvSpPr txBox="1"/>
          <p:nvPr/>
        </p:nvSpPr>
        <p:spPr>
          <a:xfrm>
            <a:off x="-2000257" y="868220"/>
            <a:ext cx="6094562" cy="639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Servidores, servicios y aplicaciones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expuestos al Internet.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3EAAAA8-99A3-5AF9-F60A-65B4F5DEC7FB}"/>
              </a:ext>
            </a:extLst>
          </p:cNvPr>
          <p:cNvSpPr txBox="1"/>
          <p:nvPr/>
        </p:nvSpPr>
        <p:spPr>
          <a:xfrm>
            <a:off x="8125641" y="868220"/>
            <a:ext cx="6094562" cy="639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Servidores, servicios y aplicaciones</a:t>
            </a:r>
          </a:p>
          <a:p>
            <a:pPr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expuestos al internet.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8156D68-BEC6-08FA-E96B-2E2B8A00F6CD}"/>
              </a:ext>
            </a:extLst>
          </p:cNvPr>
          <p:cNvSpPr txBox="1"/>
          <p:nvPr/>
        </p:nvSpPr>
        <p:spPr>
          <a:xfrm>
            <a:off x="-537000" y="4878919"/>
            <a:ext cx="6094562" cy="306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Firewalls y equipos de frontera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9564853-3418-E117-B0E3-33A8A52CD935}"/>
              </a:ext>
            </a:extLst>
          </p:cNvPr>
          <p:cNvSpPr txBox="1"/>
          <p:nvPr/>
        </p:nvSpPr>
        <p:spPr>
          <a:xfrm>
            <a:off x="-739680" y="2293209"/>
            <a:ext cx="6094562" cy="306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Accesos a la red segura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669043A-9B49-4DC8-9EA6-0F1C0392CBE1}"/>
              </a:ext>
            </a:extLst>
          </p:cNvPr>
          <p:cNvSpPr txBox="1"/>
          <p:nvPr/>
        </p:nvSpPr>
        <p:spPr>
          <a:xfrm>
            <a:off x="6607744" y="3619698"/>
            <a:ext cx="6094562" cy="306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Ataques DDOS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2A54C45-7DB7-0629-0E3A-65E6DDBD398A}"/>
              </a:ext>
            </a:extLst>
          </p:cNvPr>
          <p:cNvSpPr txBox="1"/>
          <p:nvPr/>
        </p:nvSpPr>
        <p:spPr>
          <a:xfrm>
            <a:off x="7492655" y="4878919"/>
            <a:ext cx="3992794" cy="306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Ataques </a:t>
            </a:r>
            <a:r>
              <a:rPr lang="es-ES_tradnl" sz="1400" b="1" kern="100" dirty="0" err="1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Ramsonware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98DF545E-791A-91EA-44BE-5790DC27113F}"/>
              </a:ext>
            </a:extLst>
          </p:cNvPr>
          <p:cNvSpPr txBox="1"/>
          <p:nvPr/>
        </p:nvSpPr>
        <p:spPr>
          <a:xfrm>
            <a:off x="7064748" y="2293209"/>
            <a:ext cx="6094562" cy="306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Respaldos a la base de datos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611FE853-148E-7CE2-779F-505F177B5FD7}"/>
              </a:ext>
            </a:extLst>
          </p:cNvPr>
          <p:cNvSpPr txBox="1"/>
          <p:nvPr/>
        </p:nvSpPr>
        <p:spPr>
          <a:xfrm>
            <a:off x="516348" y="3619698"/>
            <a:ext cx="3791138" cy="306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_tradnl" sz="1400" b="1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Sistema operativo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86E602D2-1CFE-5CBF-8FF2-580C94C87438}"/>
              </a:ext>
            </a:extLst>
          </p:cNvPr>
          <p:cNvSpPr/>
          <p:nvPr/>
        </p:nvSpPr>
        <p:spPr>
          <a:xfrm>
            <a:off x="4211991" y="974774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FAFBED9C-BED9-691B-B0EC-44E422AEDE0C}"/>
              </a:ext>
            </a:extLst>
          </p:cNvPr>
          <p:cNvSpPr/>
          <p:nvPr/>
        </p:nvSpPr>
        <p:spPr>
          <a:xfrm>
            <a:off x="3362394" y="2233211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4179E3D6-CF6B-EF19-CB2E-5F397B0300FE}"/>
              </a:ext>
            </a:extLst>
          </p:cNvPr>
          <p:cNvSpPr/>
          <p:nvPr/>
        </p:nvSpPr>
        <p:spPr>
          <a:xfrm>
            <a:off x="8438169" y="2233211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CA751615-B7BB-85CC-10D1-930F9C005767}"/>
              </a:ext>
            </a:extLst>
          </p:cNvPr>
          <p:cNvSpPr/>
          <p:nvPr/>
        </p:nvSpPr>
        <p:spPr>
          <a:xfrm>
            <a:off x="3304776" y="3559700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C0D379F8-721A-9E7D-E79D-13A8721D14CE}"/>
              </a:ext>
            </a:extLst>
          </p:cNvPr>
          <p:cNvSpPr/>
          <p:nvPr/>
        </p:nvSpPr>
        <p:spPr>
          <a:xfrm>
            <a:off x="8513894" y="3559700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4FA536F9-CBCE-F586-1C1D-04C4F80A907D}"/>
              </a:ext>
            </a:extLst>
          </p:cNvPr>
          <p:cNvSpPr/>
          <p:nvPr/>
        </p:nvSpPr>
        <p:spPr>
          <a:xfrm>
            <a:off x="3881124" y="4818921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91C63BCE-1881-A462-2A78-27E1628B4055}"/>
              </a:ext>
            </a:extLst>
          </p:cNvPr>
          <p:cNvSpPr/>
          <p:nvPr/>
        </p:nvSpPr>
        <p:spPr>
          <a:xfrm>
            <a:off x="8027857" y="4818921"/>
            <a:ext cx="426362" cy="426362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285AAE7-CDFD-6C36-AEC2-3EC6D66AD831}"/>
              </a:ext>
            </a:extLst>
          </p:cNvPr>
          <p:cNvSpPr txBox="1"/>
          <p:nvPr/>
        </p:nvSpPr>
        <p:spPr>
          <a:xfrm>
            <a:off x="11782293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9160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7F8AC-ED60-9304-9A4A-8A5597416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1">
            <a:extLst>
              <a:ext uri="{FF2B5EF4-FFF2-40B4-BE49-F238E27FC236}">
                <a16:creationId xmlns:a16="http://schemas.microsoft.com/office/drawing/2014/main" id="{8F353417-BD76-D13E-A76A-0E0C1AB2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621182"/>
            <a:ext cx="1858303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lean Light" panose="020B0303020404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Enlaces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  <a:latin typeface="Adobe Clean Light" panose="020B0303020404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AC8CBD-0C91-4AF7-1ABC-D4DC59A9BED0}"/>
              </a:ext>
            </a:extLst>
          </p:cNvPr>
          <p:cNvSpPr/>
          <p:nvPr/>
        </p:nvSpPr>
        <p:spPr>
          <a:xfrm>
            <a:off x="0" y="0"/>
            <a:ext cx="552994" cy="7617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17ABA8F1-8368-97F8-195B-750913925A5C}"/>
              </a:ext>
            </a:extLst>
          </p:cNvPr>
          <p:cNvSpPr txBox="1"/>
          <p:nvPr/>
        </p:nvSpPr>
        <p:spPr>
          <a:xfrm>
            <a:off x="753446" y="165228"/>
            <a:ext cx="7582792" cy="45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s-ES_tradnl" sz="2400" b="1" kern="100" dirty="0">
                <a:solidFill>
                  <a:srgbClr val="002060"/>
                </a:solidFill>
                <a:latin typeface="Adobe Clean Black" panose="020B0A03020404020204" pitchFamily="34" charset="0"/>
                <a:cs typeface="Times New Roman" panose="02020603050405020304" pitchFamily="18" charset="0"/>
              </a:rPr>
              <a:t>Calidad de servicio</a:t>
            </a:r>
            <a:endParaRPr lang="es-CR" sz="2400" b="1" kern="100" dirty="0">
              <a:solidFill>
                <a:srgbClr val="002060"/>
              </a:solidFill>
              <a:latin typeface="Adobe Clean Black" panose="020B0A030204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31">
            <a:extLst>
              <a:ext uri="{FF2B5EF4-FFF2-40B4-BE49-F238E27FC236}">
                <a16:creationId xmlns:a16="http://schemas.microsoft.com/office/drawing/2014/main" id="{EDABD9C3-A08F-7241-6F79-65B247BB3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5438" y="4621182"/>
            <a:ext cx="1858303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lean Light" panose="020B0303020404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Servidores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  <a:latin typeface="Adobe Clean Light" panose="020B0303020404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Marcador de posición de imagen 21" descr="Imagen que contiene persona, sostener, jugador, azul&#10;&#10;Descripción generada automáticamente">
            <a:extLst>
              <a:ext uri="{FF2B5EF4-FFF2-40B4-BE49-F238E27FC236}">
                <a16:creationId xmlns:a16="http://schemas.microsoft.com/office/drawing/2014/main" id="{EBC11C25-36B0-45BB-52B7-BA24312D544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4" r="19314"/>
          <a:stretch>
            <a:fillRect/>
          </a:stretch>
        </p:blipFill>
        <p:spPr>
          <a:xfrm>
            <a:off x="888695" y="1212839"/>
            <a:ext cx="4402242" cy="4432322"/>
          </a:xfr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F7761ADD-A3B2-6C4B-527C-584221669997}"/>
              </a:ext>
            </a:extLst>
          </p:cNvPr>
          <p:cNvSpPr txBox="1"/>
          <p:nvPr/>
        </p:nvSpPr>
        <p:spPr>
          <a:xfrm>
            <a:off x="5898987" y="2239124"/>
            <a:ext cx="6140918" cy="767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_tradnl" sz="1400" kern="100" dirty="0">
                <a:effectLst/>
                <a:latin typeface="Adobe Clean Light" panose="020B03030204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Para garantizar la calidad de servicio se monitorean red, servidores y aplicaciones, comparándolos con umbrales de calidad. Se utilizan diversidad de herramientas para generar alarmas escalables en el NOC/SOC al excederse los umbrales.</a:t>
            </a:r>
            <a:endParaRPr lang="es-CR" sz="1400" kern="100" dirty="0">
              <a:effectLst/>
              <a:latin typeface="Adobe Clean Light" panose="020B03030204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8E2A5A09-A38B-FCC2-FDDC-DE26DB23B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3741" y="4621182"/>
            <a:ext cx="1858303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lean Light" panose="020B0303020404020204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Calidad de la voz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  <a:latin typeface="Adobe Clean Light" panose="020B0303020404020204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7" name="Imagen 26" descr="Forma&#10;&#10;Descripción generada automáticamente con confianza baja">
            <a:extLst>
              <a:ext uri="{FF2B5EF4-FFF2-40B4-BE49-F238E27FC236}">
                <a16:creationId xmlns:a16="http://schemas.microsoft.com/office/drawing/2014/main" id="{75470A0E-68F8-C519-162F-CBCFC9C772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530" y="3851487"/>
            <a:ext cx="617427" cy="617427"/>
          </a:xfrm>
          <a:prstGeom prst="rect">
            <a:avLst/>
          </a:prstGeom>
        </p:spPr>
      </p:pic>
      <p:pic>
        <p:nvPicPr>
          <p:cNvPr id="29" name="Imagen 28" descr="Forma&#10;&#10;Descripción generada automáticamente con confianza baja">
            <a:extLst>
              <a:ext uri="{FF2B5EF4-FFF2-40B4-BE49-F238E27FC236}">
                <a16:creationId xmlns:a16="http://schemas.microsoft.com/office/drawing/2014/main" id="{0B0BFDE0-4E08-E6DF-E05B-A6B2963E51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301" y="3896253"/>
            <a:ext cx="572661" cy="572661"/>
          </a:xfrm>
          <a:prstGeom prst="rect">
            <a:avLst/>
          </a:prstGeom>
        </p:spPr>
      </p:pic>
      <p:pic>
        <p:nvPicPr>
          <p:cNvPr id="30" name="Imagen 29" descr="Forma&#10;&#10;Descripción generada automáticamente con confianza baja">
            <a:extLst>
              <a:ext uri="{FF2B5EF4-FFF2-40B4-BE49-F238E27FC236}">
                <a16:creationId xmlns:a16="http://schemas.microsoft.com/office/drawing/2014/main" id="{511D2ED8-C545-D62B-43B0-8C96587124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385" y="3896253"/>
            <a:ext cx="604237" cy="604237"/>
          </a:xfrm>
          <a:prstGeom prst="rect">
            <a:avLst/>
          </a:prstGeom>
        </p:spPr>
      </p:pic>
      <p:pic>
        <p:nvPicPr>
          <p:cNvPr id="31" name="Imagen 30" descr="Icono&#10;&#10;Descripción generada automáticamente">
            <a:extLst>
              <a:ext uri="{FF2B5EF4-FFF2-40B4-BE49-F238E27FC236}">
                <a16:creationId xmlns:a16="http://schemas.microsoft.com/office/drawing/2014/main" id="{6316BD46-AFF2-858C-4E7A-71108CA749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6" y="296793"/>
            <a:ext cx="1540913" cy="289645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6F00DFCD-842B-8A00-8ADA-08D59156E0CC}"/>
              </a:ext>
            </a:extLst>
          </p:cNvPr>
          <p:cNvSpPr/>
          <p:nvPr/>
        </p:nvSpPr>
        <p:spPr>
          <a:xfrm>
            <a:off x="11662044" y="6096228"/>
            <a:ext cx="552994" cy="7617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883D28-5EF0-E551-0561-A347B76CF600}"/>
              </a:ext>
            </a:extLst>
          </p:cNvPr>
          <p:cNvSpPr txBox="1"/>
          <p:nvPr/>
        </p:nvSpPr>
        <p:spPr>
          <a:xfrm>
            <a:off x="11805331" y="6292448"/>
            <a:ext cx="266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  <a:latin typeface="Adobe Clean Black" panose="020B0A03020404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8876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2466</TotalTime>
  <Words>327</Words>
  <Application>Microsoft Office PowerPoint</Application>
  <PresentationFormat>Panorámica</PresentationFormat>
  <Paragraphs>68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Adobe Clean Black</vt:lpstr>
      <vt:lpstr>Adobe Clean Light</vt:lpstr>
      <vt:lpstr>Arial</vt:lpstr>
      <vt:lpstr>Calibri</vt:lpstr>
      <vt:lpstr>Lato</vt:lpstr>
      <vt:lpstr>Office Theme</vt:lpstr>
      <vt:lpstr>Presentación de PowerPoint</vt:lpstr>
      <vt:lpstr>Temario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Infinity Vector</dc:creator>
  <cp:lastModifiedBy>Daniela Ortiz</cp:lastModifiedBy>
  <cp:revision>411</cp:revision>
  <dcterms:created xsi:type="dcterms:W3CDTF">2018-07-17T11:16:02Z</dcterms:created>
  <dcterms:modified xsi:type="dcterms:W3CDTF">2024-11-01T22:27:03Z</dcterms:modified>
</cp:coreProperties>
</file>